
<file path=[Content_Types].xml><?xml version="1.0" encoding="utf-8"?>
<Types xmlns="http://schemas.openxmlformats.org/package/2006/content-types">
  <Default Extension="emf" ContentType="image/x-em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1115" r:id="rId2"/>
    <p:sldId id="1859" r:id="rId3"/>
    <p:sldId id="1116" r:id="rId4"/>
    <p:sldId id="1232" r:id="rId5"/>
    <p:sldId id="1862" r:id="rId6"/>
    <p:sldId id="1863" r:id="rId7"/>
    <p:sldId id="1866" r:id="rId8"/>
    <p:sldId id="1864" r:id="rId9"/>
    <p:sldId id="1867" r:id="rId10"/>
    <p:sldId id="271" r:id="rId11"/>
    <p:sldId id="276" r:id="rId12"/>
    <p:sldId id="981" r:id="rId13"/>
    <p:sldId id="278" r:id="rId14"/>
    <p:sldId id="1868" r:id="rId15"/>
    <p:sldId id="1212" r:id="rId16"/>
    <p:sldId id="1234" r:id="rId17"/>
    <p:sldId id="1235" r:id="rId18"/>
    <p:sldId id="1236" r:id="rId19"/>
    <p:sldId id="1213" r:id="rId20"/>
    <p:sldId id="941" r:id="rId21"/>
    <p:sldId id="942" r:id="rId22"/>
    <p:sldId id="943" r:id="rId23"/>
    <p:sldId id="1857" r:id="rId24"/>
    <p:sldId id="1858" r:id="rId25"/>
    <p:sldId id="1216" r:id="rId26"/>
    <p:sldId id="1215" r:id="rId27"/>
    <p:sldId id="1230" r:id="rId28"/>
    <p:sldId id="1217" r:id="rId29"/>
    <p:sldId id="1000" r:id="rId30"/>
    <p:sldId id="1233" r:id="rId31"/>
    <p:sldId id="1229" r:id="rId32"/>
    <p:sldId id="1633" r:id="rId33"/>
    <p:sldId id="1219" r:id="rId34"/>
    <p:sldId id="992" r:id="rId35"/>
    <p:sldId id="279" r:id="rId36"/>
    <p:sldId id="947" r:id="rId37"/>
    <p:sldId id="955" r:id="rId38"/>
    <p:sldId id="989" r:id="rId39"/>
    <p:sldId id="990" r:id="rId40"/>
    <p:sldId id="988" r:id="rId41"/>
    <p:sldId id="926" r:id="rId42"/>
    <p:sldId id="995" r:id="rId43"/>
    <p:sldId id="927" r:id="rId44"/>
    <p:sldId id="998" r:id="rId45"/>
    <p:sldId id="997" r:id="rId46"/>
    <p:sldId id="928" r:id="rId47"/>
    <p:sldId id="948" r:id="rId48"/>
    <p:sldId id="956" r:id="rId49"/>
    <p:sldId id="993" r:id="rId50"/>
    <p:sldId id="957" r:id="rId51"/>
    <p:sldId id="999" r:id="rId52"/>
    <p:sldId id="929" r:id="rId53"/>
    <p:sldId id="962" r:id="rId54"/>
    <p:sldId id="163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35"/>
    <p:restoredTop sz="96327"/>
  </p:normalViewPr>
  <p:slideViewPr>
    <p:cSldViewPr snapToGrid="0">
      <p:cViewPr varScale="1">
        <p:scale>
          <a:sx n="257" d="100"/>
          <a:sy n="257" d="100"/>
        </p:scale>
        <p:origin x="200" y="1336"/>
      </p:cViewPr>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7184D-24A8-7849-A93C-F6C4A28B9FEB}" type="datetimeFigureOut">
              <a:rPr lang="en-US" smtClean="0"/>
              <a:t>10/18/23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74980-5301-9041-82BB-1FF3D0CA203E}" type="slidenum">
              <a:rPr lang="en-US" smtClean="0"/>
              <a:t>‹#›</a:t>
            </a:fld>
            <a:endParaRPr lang="en-US"/>
          </a:p>
        </p:txBody>
      </p:sp>
    </p:spTree>
    <p:extLst>
      <p:ext uri="{BB962C8B-B14F-4D97-AF65-F5344CB8AC3E}">
        <p14:creationId xmlns:p14="http://schemas.microsoft.com/office/powerpoint/2010/main" val="3602217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2d4c7e2f7f_8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22d4c7e2f7f_8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062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d4c7e2f7f_8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22d4c7e2f7f_8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160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2d4c7e2f7f_8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22d4c7e2f7f_8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61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3780A17-9181-4999-BDA9-66B3176A2370}" type="datetime1">
              <a:rPr lang="en-US" smtClean="0"/>
              <a:t>10/18/23</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78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A98A-5A02-21A4-06A0-C41023BAA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24AAB1-C30B-A3B2-85CE-202BA9A09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36489-A51C-91FC-0D31-CC98E37D128B}"/>
              </a:ext>
            </a:extLst>
          </p:cNvPr>
          <p:cNvSpPr>
            <a:spLocks noGrp="1"/>
          </p:cNvSpPr>
          <p:nvPr>
            <p:ph type="dt" sz="half" idx="10"/>
          </p:nvPr>
        </p:nvSpPr>
        <p:spPr/>
        <p:txBody>
          <a:bodyPr/>
          <a:lstStyle/>
          <a:p>
            <a:fld id="{D6F4839F-7DE1-B14A-88DF-1E87BC238DD3}" type="datetime1">
              <a:rPr lang="en-US" smtClean="0"/>
              <a:t>10/18/23</a:t>
            </a:fld>
            <a:endParaRPr lang="en-US"/>
          </a:p>
        </p:txBody>
      </p:sp>
      <p:sp>
        <p:nvSpPr>
          <p:cNvPr id="5" name="Footer Placeholder 4">
            <a:extLst>
              <a:ext uri="{FF2B5EF4-FFF2-40B4-BE49-F238E27FC236}">
                <a16:creationId xmlns:a16="http://schemas.microsoft.com/office/drawing/2014/main" id="{437463E0-80E0-2D97-E3AF-36CBC5526F2A}"/>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FF2AAAAC-5CC5-8C1A-A571-6CDEF579B83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363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7611-13F7-0688-5E1C-1A6AF23FC4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2944B4-DFA8-9197-2F29-92152EA0D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8C2A-9560-CA6D-B0F9-35A6CF2DDE6D}"/>
              </a:ext>
            </a:extLst>
          </p:cNvPr>
          <p:cNvSpPr>
            <a:spLocks noGrp="1"/>
          </p:cNvSpPr>
          <p:nvPr>
            <p:ph type="dt" sz="half" idx="10"/>
          </p:nvPr>
        </p:nvSpPr>
        <p:spPr/>
        <p:txBody>
          <a:bodyPr/>
          <a:lstStyle/>
          <a:p>
            <a:fld id="{16599DE4-5D39-4348-9AAF-E8F68825BC5B}" type="datetime1">
              <a:rPr lang="en-US" smtClean="0"/>
              <a:t>10/18/23</a:t>
            </a:fld>
            <a:endParaRPr lang="en-US"/>
          </a:p>
        </p:txBody>
      </p:sp>
      <p:sp>
        <p:nvSpPr>
          <p:cNvPr id="5" name="Footer Placeholder 4">
            <a:extLst>
              <a:ext uri="{FF2B5EF4-FFF2-40B4-BE49-F238E27FC236}">
                <a16:creationId xmlns:a16="http://schemas.microsoft.com/office/drawing/2014/main" id="{3A3C530C-3A7F-B54A-3C09-16BD176B054E}"/>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BB5836F2-73DD-AD29-DE89-BDAE6F9174EC}"/>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17684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1CD22-8B66-A131-E8F5-AFBCE56E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C1F2D-95D1-658B-AF9D-2B65A02EA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8F453-7DD8-6418-19E6-DFC7C9CBC1FB}"/>
              </a:ext>
            </a:extLst>
          </p:cNvPr>
          <p:cNvSpPr>
            <a:spLocks noGrp="1"/>
          </p:cNvSpPr>
          <p:nvPr>
            <p:ph type="dt" sz="half" idx="10"/>
          </p:nvPr>
        </p:nvSpPr>
        <p:spPr/>
        <p:txBody>
          <a:bodyPr/>
          <a:lstStyle/>
          <a:p>
            <a:fld id="{E6D8F26C-F4A7-154D-A8F7-682C4194AF79}" type="datetime1">
              <a:rPr lang="en-US" smtClean="0"/>
              <a:t>10/18/23</a:t>
            </a:fld>
            <a:endParaRPr lang="en-US"/>
          </a:p>
        </p:txBody>
      </p:sp>
      <p:sp>
        <p:nvSpPr>
          <p:cNvPr id="5" name="Footer Placeholder 4">
            <a:extLst>
              <a:ext uri="{FF2B5EF4-FFF2-40B4-BE49-F238E27FC236}">
                <a16:creationId xmlns:a16="http://schemas.microsoft.com/office/drawing/2014/main" id="{930B99F2-A24F-867E-2285-EDD460922F4F}"/>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51B7EFC8-AF6A-9534-7064-451A491D1A03}"/>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37807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47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0DFC-38A4-12A4-588C-BA33B031F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B12EB-B6BD-05D1-5B65-6B31C00C8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DABD-1536-F058-41B1-9103A67EF6DE}"/>
              </a:ext>
            </a:extLst>
          </p:cNvPr>
          <p:cNvSpPr>
            <a:spLocks noGrp="1"/>
          </p:cNvSpPr>
          <p:nvPr>
            <p:ph type="dt" sz="half" idx="10"/>
          </p:nvPr>
        </p:nvSpPr>
        <p:spPr/>
        <p:txBody>
          <a:bodyPr/>
          <a:lstStyle/>
          <a:p>
            <a:fld id="{81C3BD8B-B388-0944-BF27-A69B2D089469}" type="datetime1">
              <a:rPr lang="en-US" smtClean="0"/>
              <a:t>10/18/23</a:t>
            </a:fld>
            <a:endParaRPr lang="en-US"/>
          </a:p>
        </p:txBody>
      </p:sp>
      <p:sp>
        <p:nvSpPr>
          <p:cNvPr id="5" name="Footer Placeholder 4">
            <a:extLst>
              <a:ext uri="{FF2B5EF4-FFF2-40B4-BE49-F238E27FC236}">
                <a16:creationId xmlns:a16="http://schemas.microsoft.com/office/drawing/2014/main" id="{89694E45-D576-D7BB-C639-569B3BA831DC}"/>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CF2D5E5C-DA11-93FC-F381-0D7C20DE7DD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75931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7A-19FD-179A-7355-ADAB697B0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40DD7-959A-3BD1-2AFB-E8D6733FA6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F0471-D89E-DC5E-75EE-34DCEFAA0980}"/>
              </a:ext>
            </a:extLst>
          </p:cNvPr>
          <p:cNvSpPr>
            <a:spLocks noGrp="1"/>
          </p:cNvSpPr>
          <p:nvPr>
            <p:ph type="dt" sz="half" idx="10"/>
          </p:nvPr>
        </p:nvSpPr>
        <p:spPr/>
        <p:txBody>
          <a:bodyPr/>
          <a:lstStyle/>
          <a:p>
            <a:fld id="{D60A6E5A-DC8A-C34B-9215-1F0D8E287035}" type="datetime1">
              <a:rPr lang="en-US" smtClean="0"/>
              <a:t>10/18/23</a:t>
            </a:fld>
            <a:endParaRPr lang="en-US"/>
          </a:p>
        </p:txBody>
      </p:sp>
      <p:sp>
        <p:nvSpPr>
          <p:cNvPr id="5" name="Footer Placeholder 4">
            <a:extLst>
              <a:ext uri="{FF2B5EF4-FFF2-40B4-BE49-F238E27FC236}">
                <a16:creationId xmlns:a16="http://schemas.microsoft.com/office/drawing/2014/main" id="{697A5EDE-5C49-50C1-78A6-20A1E1FF655B}"/>
              </a:ext>
            </a:extLst>
          </p:cNvPr>
          <p:cNvSpPr>
            <a:spLocks noGrp="1"/>
          </p:cNvSpPr>
          <p:nvPr>
            <p:ph type="ftr" sz="quarter" idx="11"/>
          </p:nvPr>
        </p:nvSpPr>
        <p:spPr/>
        <p:txBody>
          <a:bodyPr/>
          <a:lstStyle/>
          <a:p>
            <a:r>
              <a:rPr lang="en-US"/>
              <a:t>https://github.com/kwchurch/CIKM_2023_tutorial</a:t>
            </a:r>
          </a:p>
        </p:txBody>
      </p:sp>
      <p:sp>
        <p:nvSpPr>
          <p:cNvPr id="6" name="Slide Number Placeholder 5">
            <a:extLst>
              <a:ext uri="{FF2B5EF4-FFF2-40B4-BE49-F238E27FC236}">
                <a16:creationId xmlns:a16="http://schemas.microsoft.com/office/drawing/2014/main" id="{0057349C-7E6C-0595-1F3E-FCC2228C7F9F}"/>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94668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48D-A6D8-CA28-089B-93351891D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3FB27E-331E-273B-86AC-C2C0B7974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E02538-8027-D12F-3D58-90A3C5AC4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206440-8058-E9F8-DBBA-723A8EF56911}"/>
              </a:ext>
            </a:extLst>
          </p:cNvPr>
          <p:cNvSpPr>
            <a:spLocks noGrp="1"/>
          </p:cNvSpPr>
          <p:nvPr>
            <p:ph type="dt" sz="half" idx="10"/>
          </p:nvPr>
        </p:nvSpPr>
        <p:spPr/>
        <p:txBody>
          <a:bodyPr/>
          <a:lstStyle/>
          <a:p>
            <a:fld id="{337A1C32-7323-A34F-B4A7-7D22756FAD70}" type="datetime1">
              <a:rPr lang="en-US" smtClean="0"/>
              <a:t>10/18/23</a:t>
            </a:fld>
            <a:endParaRPr lang="en-US"/>
          </a:p>
        </p:txBody>
      </p:sp>
      <p:sp>
        <p:nvSpPr>
          <p:cNvPr id="6" name="Footer Placeholder 5">
            <a:extLst>
              <a:ext uri="{FF2B5EF4-FFF2-40B4-BE49-F238E27FC236}">
                <a16:creationId xmlns:a16="http://schemas.microsoft.com/office/drawing/2014/main" id="{5F6663C8-83B7-9D96-CCF3-D2010C15C72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FAF205ED-F949-CE7F-F20B-4EE17101D2A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58366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26C62-E3D0-9EC5-E4A3-30D0B94AA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16E3F-C598-FD18-389B-755F52E79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5A66C1-C15B-76BB-4F5F-9ED4A6A52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DE9290-A2C9-4DC0-7CD6-882FC7BABC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F405C4-D420-C107-BF92-9BC85612EF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3C5DD-CC67-1D26-A674-1DE2929DEE2E}"/>
              </a:ext>
            </a:extLst>
          </p:cNvPr>
          <p:cNvSpPr>
            <a:spLocks noGrp="1"/>
          </p:cNvSpPr>
          <p:nvPr>
            <p:ph type="dt" sz="half" idx="10"/>
          </p:nvPr>
        </p:nvSpPr>
        <p:spPr/>
        <p:txBody>
          <a:bodyPr/>
          <a:lstStyle/>
          <a:p>
            <a:fld id="{CB6D7B08-82DE-664D-AB2B-C91FFE57ACF6}" type="datetime1">
              <a:rPr lang="en-US" smtClean="0"/>
              <a:t>10/18/23</a:t>
            </a:fld>
            <a:endParaRPr lang="en-US"/>
          </a:p>
        </p:txBody>
      </p:sp>
      <p:sp>
        <p:nvSpPr>
          <p:cNvPr id="8" name="Footer Placeholder 7">
            <a:extLst>
              <a:ext uri="{FF2B5EF4-FFF2-40B4-BE49-F238E27FC236}">
                <a16:creationId xmlns:a16="http://schemas.microsoft.com/office/drawing/2014/main" id="{DDE405C5-3CF2-1265-5613-689709238B18}"/>
              </a:ext>
            </a:extLst>
          </p:cNvPr>
          <p:cNvSpPr>
            <a:spLocks noGrp="1"/>
          </p:cNvSpPr>
          <p:nvPr>
            <p:ph type="ftr" sz="quarter" idx="11"/>
          </p:nvPr>
        </p:nvSpPr>
        <p:spPr/>
        <p:txBody>
          <a:bodyPr/>
          <a:lstStyle/>
          <a:p>
            <a:r>
              <a:rPr lang="en-US"/>
              <a:t>https://github.com/kwchurch/CIKM_2023_tutorial</a:t>
            </a:r>
          </a:p>
        </p:txBody>
      </p:sp>
      <p:sp>
        <p:nvSpPr>
          <p:cNvPr id="9" name="Slide Number Placeholder 8">
            <a:extLst>
              <a:ext uri="{FF2B5EF4-FFF2-40B4-BE49-F238E27FC236}">
                <a16:creationId xmlns:a16="http://schemas.microsoft.com/office/drawing/2014/main" id="{2F2F5798-72AE-CCB9-22BB-0524A4FAD90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314589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B75E-D85B-7C6E-A2F3-22DA7BD2D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9F590B-C55C-EB7B-594F-01EA412599D2}"/>
              </a:ext>
            </a:extLst>
          </p:cNvPr>
          <p:cNvSpPr>
            <a:spLocks noGrp="1"/>
          </p:cNvSpPr>
          <p:nvPr>
            <p:ph type="dt" sz="half" idx="10"/>
          </p:nvPr>
        </p:nvSpPr>
        <p:spPr/>
        <p:txBody>
          <a:bodyPr/>
          <a:lstStyle/>
          <a:p>
            <a:fld id="{6C35521F-2369-6445-B181-E95C60B42026}" type="datetime1">
              <a:rPr lang="en-US" smtClean="0"/>
              <a:t>10/18/23</a:t>
            </a:fld>
            <a:endParaRPr lang="en-US"/>
          </a:p>
        </p:txBody>
      </p:sp>
      <p:sp>
        <p:nvSpPr>
          <p:cNvPr id="4" name="Footer Placeholder 3">
            <a:extLst>
              <a:ext uri="{FF2B5EF4-FFF2-40B4-BE49-F238E27FC236}">
                <a16:creationId xmlns:a16="http://schemas.microsoft.com/office/drawing/2014/main" id="{982BF2C6-23EE-0E39-2ACC-17FCE425CB66}"/>
              </a:ext>
            </a:extLst>
          </p:cNvPr>
          <p:cNvSpPr>
            <a:spLocks noGrp="1"/>
          </p:cNvSpPr>
          <p:nvPr>
            <p:ph type="ftr" sz="quarter" idx="11"/>
          </p:nvPr>
        </p:nvSpPr>
        <p:spPr/>
        <p:txBody>
          <a:bodyPr/>
          <a:lstStyle/>
          <a:p>
            <a:r>
              <a:rPr lang="en-US"/>
              <a:t>https://github.com/kwchurch/CIKM_2023_tutorial</a:t>
            </a:r>
          </a:p>
        </p:txBody>
      </p:sp>
      <p:sp>
        <p:nvSpPr>
          <p:cNvPr id="5" name="Slide Number Placeholder 4">
            <a:extLst>
              <a:ext uri="{FF2B5EF4-FFF2-40B4-BE49-F238E27FC236}">
                <a16:creationId xmlns:a16="http://schemas.microsoft.com/office/drawing/2014/main" id="{EFF6A21F-76CA-F9DC-4C33-70C7C08C445D}"/>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76895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448A83-AB4C-4863-6B9D-6178C6CDE12D}"/>
              </a:ext>
            </a:extLst>
          </p:cNvPr>
          <p:cNvSpPr>
            <a:spLocks noGrp="1"/>
          </p:cNvSpPr>
          <p:nvPr>
            <p:ph type="dt" sz="half" idx="10"/>
          </p:nvPr>
        </p:nvSpPr>
        <p:spPr/>
        <p:txBody>
          <a:bodyPr/>
          <a:lstStyle/>
          <a:p>
            <a:fld id="{10625208-3CDA-CD4D-AEB9-8F0AF5A15F8D}" type="datetime1">
              <a:rPr lang="en-US" smtClean="0"/>
              <a:t>10/18/23</a:t>
            </a:fld>
            <a:endParaRPr lang="en-US"/>
          </a:p>
        </p:txBody>
      </p:sp>
      <p:sp>
        <p:nvSpPr>
          <p:cNvPr id="3" name="Footer Placeholder 2">
            <a:extLst>
              <a:ext uri="{FF2B5EF4-FFF2-40B4-BE49-F238E27FC236}">
                <a16:creationId xmlns:a16="http://schemas.microsoft.com/office/drawing/2014/main" id="{743711CA-DCF0-0C49-20D0-6416A1DD6DFC}"/>
              </a:ext>
            </a:extLst>
          </p:cNvPr>
          <p:cNvSpPr>
            <a:spLocks noGrp="1"/>
          </p:cNvSpPr>
          <p:nvPr>
            <p:ph type="ftr" sz="quarter" idx="11"/>
          </p:nvPr>
        </p:nvSpPr>
        <p:spPr/>
        <p:txBody>
          <a:bodyPr/>
          <a:lstStyle/>
          <a:p>
            <a:r>
              <a:rPr lang="en-US"/>
              <a:t>https://github.com/kwchurch/CIKM_2023_tutorial</a:t>
            </a:r>
          </a:p>
        </p:txBody>
      </p:sp>
      <p:sp>
        <p:nvSpPr>
          <p:cNvPr id="4" name="Slide Number Placeholder 3">
            <a:extLst>
              <a:ext uri="{FF2B5EF4-FFF2-40B4-BE49-F238E27FC236}">
                <a16:creationId xmlns:a16="http://schemas.microsoft.com/office/drawing/2014/main" id="{83E28061-1280-FA6C-C1FD-BCAB3464F68B}"/>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62574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9A03-0338-F59F-EE33-C8CAE7881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C9F2CD-F738-8BF4-4897-61A72673F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09C41F-D702-07DF-021B-45600C594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42CF6-0A82-A9F2-E9F3-2599D10A4BFE}"/>
              </a:ext>
            </a:extLst>
          </p:cNvPr>
          <p:cNvSpPr>
            <a:spLocks noGrp="1"/>
          </p:cNvSpPr>
          <p:nvPr>
            <p:ph type="dt" sz="half" idx="10"/>
          </p:nvPr>
        </p:nvSpPr>
        <p:spPr/>
        <p:txBody>
          <a:bodyPr/>
          <a:lstStyle/>
          <a:p>
            <a:fld id="{3D573010-5F3C-7C41-BE77-B6CEE6160861}" type="datetime1">
              <a:rPr lang="en-US" smtClean="0"/>
              <a:t>10/18/23</a:t>
            </a:fld>
            <a:endParaRPr lang="en-US"/>
          </a:p>
        </p:txBody>
      </p:sp>
      <p:sp>
        <p:nvSpPr>
          <p:cNvPr id="6" name="Footer Placeholder 5">
            <a:extLst>
              <a:ext uri="{FF2B5EF4-FFF2-40B4-BE49-F238E27FC236}">
                <a16:creationId xmlns:a16="http://schemas.microsoft.com/office/drawing/2014/main" id="{D549E0F8-953C-A3A0-5F3F-779A6AF633AD}"/>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D223E8E0-AEE9-424D-3631-D5002832740E}"/>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171424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566-EC13-A7A5-2F52-C9FBE579EE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2D892D-C614-2B9D-65DD-D21370E8A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B61C13-2140-E250-84D0-32D956A12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B570E-23AA-0B25-E86F-C91F598391EC}"/>
              </a:ext>
            </a:extLst>
          </p:cNvPr>
          <p:cNvSpPr>
            <a:spLocks noGrp="1"/>
          </p:cNvSpPr>
          <p:nvPr>
            <p:ph type="dt" sz="half" idx="10"/>
          </p:nvPr>
        </p:nvSpPr>
        <p:spPr/>
        <p:txBody>
          <a:bodyPr/>
          <a:lstStyle/>
          <a:p>
            <a:fld id="{1CEBBBA8-CAA0-C749-9E2C-53E54900CA18}" type="datetime1">
              <a:rPr lang="en-US" smtClean="0"/>
              <a:t>10/18/23</a:t>
            </a:fld>
            <a:endParaRPr lang="en-US"/>
          </a:p>
        </p:txBody>
      </p:sp>
      <p:sp>
        <p:nvSpPr>
          <p:cNvPr id="6" name="Footer Placeholder 5">
            <a:extLst>
              <a:ext uri="{FF2B5EF4-FFF2-40B4-BE49-F238E27FC236}">
                <a16:creationId xmlns:a16="http://schemas.microsoft.com/office/drawing/2014/main" id="{E47741B6-7CCB-0BA4-8C9F-E08E81A393E3}"/>
              </a:ext>
            </a:extLst>
          </p:cNvPr>
          <p:cNvSpPr>
            <a:spLocks noGrp="1"/>
          </p:cNvSpPr>
          <p:nvPr>
            <p:ph type="ftr" sz="quarter" idx="11"/>
          </p:nvPr>
        </p:nvSpPr>
        <p:spPr/>
        <p:txBody>
          <a:bodyPr/>
          <a:lstStyle/>
          <a:p>
            <a:r>
              <a:rPr lang="en-US"/>
              <a:t>https://github.com/kwchurch/CIKM_2023_tutorial</a:t>
            </a:r>
          </a:p>
        </p:txBody>
      </p:sp>
      <p:sp>
        <p:nvSpPr>
          <p:cNvPr id="7" name="Slide Number Placeholder 6">
            <a:extLst>
              <a:ext uri="{FF2B5EF4-FFF2-40B4-BE49-F238E27FC236}">
                <a16:creationId xmlns:a16="http://schemas.microsoft.com/office/drawing/2014/main" id="{B5B61DF7-7655-2150-48D9-F46EF9BE3F2A}"/>
              </a:ext>
            </a:extLst>
          </p:cNvPr>
          <p:cNvSpPr>
            <a:spLocks noGrp="1"/>
          </p:cNvSpPr>
          <p:nvPr>
            <p:ph type="sldNum" sz="quarter" idx="12"/>
          </p:nvPr>
        </p:nvSpPr>
        <p:spPr/>
        <p:txBody>
          <a:bodyPr/>
          <a:lstStyle/>
          <a:p>
            <a:fld id="{968D9EE9-F5CC-E840-B721-2FE4EA623452}" type="slidenum">
              <a:rPr lang="en-US" smtClean="0"/>
              <a:t>‹#›</a:t>
            </a:fld>
            <a:endParaRPr lang="en-US"/>
          </a:p>
        </p:txBody>
      </p:sp>
    </p:spTree>
    <p:extLst>
      <p:ext uri="{BB962C8B-B14F-4D97-AF65-F5344CB8AC3E}">
        <p14:creationId xmlns:p14="http://schemas.microsoft.com/office/powerpoint/2010/main" val="252939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4F9742-2923-5160-D00D-765AD3B1E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A055A0-EB88-899D-208F-CC57A0A97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DBF98-0F6A-7995-C044-B0A8A92C7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B83D0-0A32-6A41-8077-327E0A5F0CB3}" type="datetime1">
              <a:rPr lang="en-US" smtClean="0"/>
              <a:t>10/18/23</a:t>
            </a:fld>
            <a:endParaRPr lang="en-US"/>
          </a:p>
        </p:txBody>
      </p:sp>
      <p:sp>
        <p:nvSpPr>
          <p:cNvPr id="5" name="Footer Placeholder 4">
            <a:extLst>
              <a:ext uri="{FF2B5EF4-FFF2-40B4-BE49-F238E27FC236}">
                <a16:creationId xmlns:a16="http://schemas.microsoft.com/office/drawing/2014/main" id="{F583DA5E-34D4-818C-8CFA-1318258C3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https://github.com/kwchurch/CIKM_2023_tutorial</a:t>
            </a:r>
          </a:p>
        </p:txBody>
      </p:sp>
      <p:sp>
        <p:nvSpPr>
          <p:cNvPr id="6" name="Slide Number Placeholder 5">
            <a:extLst>
              <a:ext uri="{FF2B5EF4-FFF2-40B4-BE49-F238E27FC236}">
                <a16:creationId xmlns:a16="http://schemas.microsoft.com/office/drawing/2014/main" id="{0EA268D3-1A1A-3314-CA66-39150F5FE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D9EE9-F5CC-E840-B721-2FE4EA623452}" type="slidenum">
              <a:rPr lang="en-US" smtClean="0"/>
              <a:t>‹#›</a:t>
            </a:fld>
            <a:endParaRPr lang="en-US"/>
          </a:p>
        </p:txBody>
      </p:sp>
    </p:spTree>
    <p:extLst>
      <p:ext uri="{BB962C8B-B14F-4D97-AF65-F5344CB8AC3E}">
        <p14:creationId xmlns:p14="http://schemas.microsoft.com/office/powerpoint/2010/main" val="33836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youtu.be/rLl9XBg7wSs" TargetMode="Externa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wUDRIC5RSX4"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commons.wikimedia.org/w/index.php?curid=62727253" TargetMode="External"/><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01.png"/></Relationships>
</file>

<file path=ppt/slides/_rels/slide3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90.png"/><Relationship Id="rId7" Type="http://schemas.openxmlformats.org/officeDocument/2006/relationships/image" Target="../media/image34.png"/><Relationship Id="rId2" Type="http://schemas.openxmlformats.org/officeDocument/2006/relationships/image" Target="../media/image180.png"/><Relationship Id="rId1" Type="http://schemas.openxmlformats.org/officeDocument/2006/relationships/slideLayout" Target="../slideLayouts/slideLayout4.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4.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9.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131.png"/></Relationships>
</file>

<file path=ppt/slides/_rels/slide39.xml.rels><?xml version="1.0" encoding="UTF-8" standalone="yes"?>
<Relationships xmlns="http://schemas.openxmlformats.org/package/2006/relationships"><Relationship Id="rId3" Type="http://schemas.openxmlformats.org/officeDocument/2006/relationships/hyperlink" Target="https://huggingface.co/datasets/glue/viewer/cola/train" TargetMode="External"/><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huggingface.co/"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4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hyperlink" Target="https://huggingface.co/bert-base-uncased" TargetMode="External"/><Relationship Id="rId7" Type="http://schemas.openxmlformats.org/officeDocument/2006/relationships/image" Target="../media/image210.png"/><Relationship Id="rId2" Type="http://schemas.openxmlformats.org/officeDocument/2006/relationships/image" Target="../media/image240.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250.png"/><Relationship Id="rId4" Type="http://schemas.openxmlformats.org/officeDocument/2006/relationships/hyperlink" Target="https://huggingface.co/datasets/dair-ai/emotion" TargetMode="External"/><Relationship Id="rId9"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kwchurch/gft/blob/master/examples/fit_examples/model.HuggingFace/language/data.HuggingFace/glue/cola.sh" TargetMode="External"/><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10.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colab.research.google.com/corgiredirector?site=https%3A%2F%2Fhuggingface.co%2Fdocs%2Ftransformers%2Fmain_classes%2Fpipelines%23transformers.pipeline.task" TargetMode="External"/><Relationship Id="rId2" Type="http://schemas.openxmlformats.org/officeDocument/2006/relationships/hyperlink" Target="https://colab.research.google.com/drive/1IMggixE5WKck5LIcFFUk74-uKOe5ArQr?usp=sharing" TargetMode="Externa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19A-7A55-2EAF-90AD-881079859D2B}"/>
              </a:ext>
            </a:extLst>
          </p:cNvPr>
          <p:cNvSpPr>
            <a:spLocks noGrp="1"/>
          </p:cNvSpPr>
          <p:nvPr>
            <p:ph type="title"/>
          </p:nvPr>
        </p:nvSpPr>
        <p:spPr>
          <a:xfrm>
            <a:off x="435170" y="291453"/>
            <a:ext cx="4700204" cy="1325563"/>
          </a:xfrm>
        </p:spPr>
        <p:txBody>
          <a:bodyPr>
            <a:normAutofit fontScale="90000"/>
          </a:bodyPr>
          <a:lstStyle/>
          <a:p>
            <a:r>
              <a:rPr lang="en-US" dirty="0"/>
              <a:t>The Easy, </a:t>
            </a:r>
            <a:br>
              <a:rPr lang="en-US" dirty="0"/>
            </a:br>
            <a:r>
              <a:rPr lang="en-US" dirty="0"/>
              <a:t>the Hard </a:t>
            </a:r>
            <a:br>
              <a:rPr lang="en-US" dirty="0"/>
            </a:br>
            <a:r>
              <a:rPr lang="en-US" dirty="0"/>
              <a:t>and the Ugly</a:t>
            </a:r>
          </a:p>
        </p:txBody>
      </p:sp>
      <p:sp>
        <p:nvSpPr>
          <p:cNvPr id="8" name="Content Placeholder 7">
            <a:extLst>
              <a:ext uri="{FF2B5EF4-FFF2-40B4-BE49-F238E27FC236}">
                <a16:creationId xmlns:a16="http://schemas.microsoft.com/office/drawing/2014/main" id="{DFDEF51B-0D4E-376C-8D79-326F27EE734B}"/>
              </a:ext>
            </a:extLst>
          </p:cNvPr>
          <p:cNvSpPr>
            <a:spLocks noGrp="1"/>
          </p:cNvSpPr>
          <p:nvPr>
            <p:ph sz="half" idx="1"/>
          </p:nvPr>
        </p:nvSpPr>
        <p:spPr>
          <a:xfrm>
            <a:off x="194246" y="2088634"/>
            <a:ext cx="7238920" cy="4687026"/>
          </a:xfrm>
        </p:spPr>
        <p:txBody>
          <a:bodyPr>
            <a:normAutofit/>
          </a:bodyPr>
          <a:lstStyle/>
          <a:p>
            <a:pPr>
              <a:buFont typeface="Wingdings" pitchFamily="2" charset="2"/>
              <a:buChar char="Ø"/>
            </a:pPr>
            <a:r>
              <a:rPr lang="en-US" dirty="0"/>
              <a:t>Easy</a:t>
            </a:r>
          </a:p>
          <a:p>
            <a:pPr lvl="1"/>
            <a:r>
              <a:rPr lang="en-US" dirty="0"/>
              <a:t>Inference (</a:t>
            </a:r>
            <a:r>
              <a:rPr lang="en-US" i="1" dirty="0"/>
              <a:t>fit</a:t>
            </a:r>
            <a:r>
              <a:rPr lang="en-US" dirty="0"/>
              <a:t>)</a:t>
            </a:r>
          </a:p>
          <a:p>
            <a:pPr lvl="1"/>
            <a:r>
              <a:rPr lang="en-US" dirty="0"/>
              <a:t>Fine-Tuning (</a:t>
            </a:r>
            <a:r>
              <a:rPr lang="en-US" i="1" dirty="0"/>
              <a:t>predict</a:t>
            </a:r>
            <a:r>
              <a:rPr lang="en-US" dirty="0"/>
              <a:t>)</a:t>
            </a:r>
          </a:p>
          <a:p>
            <a:r>
              <a:rPr lang="en-US" dirty="0"/>
              <a:t>Hard</a:t>
            </a:r>
          </a:p>
          <a:p>
            <a:pPr lvl="1"/>
            <a:r>
              <a:rPr lang="en-US" dirty="0"/>
              <a:t>Pre-training</a:t>
            </a:r>
          </a:p>
          <a:p>
            <a:r>
              <a:rPr lang="en-US" dirty="0"/>
              <a:t>Ugly (Responsible AI)</a:t>
            </a:r>
          </a:p>
          <a:p>
            <a:pPr lvl="1"/>
            <a:r>
              <a:rPr lang="en-US" dirty="0"/>
              <a:t>Bias</a:t>
            </a:r>
          </a:p>
          <a:p>
            <a:pPr lvl="1"/>
            <a:r>
              <a:rPr lang="en-US" dirty="0"/>
              <a:t>Toxicity</a:t>
            </a:r>
          </a:p>
          <a:p>
            <a:pPr lvl="1"/>
            <a:r>
              <a:rPr lang="en-US" dirty="0"/>
              <a:t>Misinformation</a:t>
            </a:r>
          </a:p>
          <a:p>
            <a:pPr lvl="1"/>
            <a:r>
              <a:rPr lang="en-US" dirty="0"/>
              <a:t>Hallucinations</a:t>
            </a:r>
          </a:p>
          <a:p>
            <a:pPr lvl="1"/>
            <a:r>
              <a:rPr lang="en-US" dirty="0"/>
              <a:t>Plagiarism</a:t>
            </a:r>
          </a:p>
          <a:p>
            <a:endParaRPr lang="en-US" dirty="0"/>
          </a:p>
        </p:txBody>
      </p:sp>
      <p:pic>
        <p:nvPicPr>
          <p:cNvPr id="4" name="good-bad-ugly-whistle.mp3">
            <a:hlinkClick r:id="" action="ppaction://media"/>
            <a:extLst>
              <a:ext uri="{FF2B5EF4-FFF2-40B4-BE49-F238E27FC236}">
                <a16:creationId xmlns:a16="http://schemas.microsoft.com/office/drawing/2014/main" id="{45DB7F64-4B6F-E747-60B7-57D379057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2574" y="412750"/>
            <a:ext cx="812800" cy="812800"/>
          </a:xfrm>
          <a:prstGeom prst="rect">
            <a:avLst/>
          </a:prstGeom>
        </p:spPr>
      </p:pic>
      <p:pic>
        <p:nvPicPr>
          <p:cNvPr id="9" name="Content Placeholder 8" descr="A person in a cowboy hat and cape&#10;&#10;Description automatically generated with low confidence">
            <a:extLst>
              <a:ext uri="{FF2B5EF4-FFF2-40B4-BE49-F238E27FC236}">
                <a16:creationId xmlns:a16="http://schemas.microsoft.com/office/drawing/2014/main" id="{EEB35C75-150A-77E8-5B98-B9E461D0E29A}"/>
              </a:ext>
            </a:extLst>
          </p:cNvPr>
          <p:cNvPicPr>
            <a:picLocks noGrp="1" noChangeAspect="1"/>
          </p:cNvPicPr>
          <p:nvPr>
            <p:ph sz="half" idx="2"/>
          </p:nvPr>
        </p:nvPicPr>
        <p:blipFill>
          <a:blip r:embed="rId5"/>
          <a:stretch>
            <a:fillRect/>
          </a:stretch>
        </p:blipFill>
        <p:spPr>
          <a:xfrm>
            <a:off x="3894065" y="288188"/>
            <a:ext cx="8297935" cy="6569812"/>
          </a:xfrm>
          <a:prstGeom prst="rect">
            <a:avLst/>
          </a:prstGeom>
          <a:ln>
            <a:noFill/>
          </a:ln>
        </p:spPr>
      </p:pic>
    </p:spTree>
    <p:extLst>
      <p:ext uri="{BB962C8B-B14F-4D97-AF65-F5344CB8AC3E}">
        <p14:creationId xmlns:p14="http://schemas.microsoft.com/office/powerpoint/2010/main" val="334313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382"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aphicFrame>
        <p:nvGraphicFramePr>
          <p:cNvPr id="180" name="Google Shape;180;g22d4c7e2f7f_8_17"/>
          <p:cNvGraphicFramePr/>
          <p:nvPr/>
        </p:nvGraphicFramePr>
        <p:xfrm>
          <a:off x="952500" y="2667000"/>
          <a:ext cx="10265000" cy="2163960"/>
        </p:xfrm>
        <a:graphic>
          <a:graphicData uri="http://schemas.openxmlformats.org/drawingml/2006/table">
            <a:tbl>
              <a:tblPr>
                <a:noFill/>
              </a:tblPr>
              <a:tblGrid>
                <a:gridCol w="2566250">
                  <a:extLst>
                    <a:ext uri="{9D8B030D-6E8A-4147-A177-3AD203B41FA5}">
                      <a16:colId xmlns:a16="http://schemas.microsoft.com/office/drawing/2014/main" val="20000"/>
                    </a:ext>
                  </a:extLst>
                </a:gridCol>
                <a:gridCol w="2566250">
                  <a:extLst>
                    <a:ext uri="{9D8B030D-6E8A-4147-A177-3AD203B41FA5}">
                      <a16:colId xmlns:a16="http://schemas.microsoft.com/office/drawing/2014/main" val="20001"/>
                    </a:ext>
                  </a:extLst>
                </a:gridCol>
                <a:gridCol w="2566250">
                  <a:extLst>
                    <a:ext uri="{9D8B030D-6E8A-4147-A177-3AD203B41FA5}">
                      <a16:colId xmlns:a16="http://schemas.microsoft.com/office/drawing/2014/main" val="20002"/>
                    </a:ext>
                  </a:extLst>
                </a:gridCol>
                <a:gridCol w="2566250">
                  <a:extLst>
                    <a:ext uri="{9D8B030D-6E8A-4147-A177-3AD203B41FA5}">
                      <a16:colId xmlns:a16="http://schemas.microsoft.com/office/drawing/2014/main" val="20003"/>
                    </a:ext>
                  </a:extLst>
                </a:gridCol>
              </a:tblGrid>
              <a:tr h="525750">
                <a:tc>
                  <a:txBody>
                    <a:bodyPr/>
                    <a:lstStyle/>
                    <a:p>
                      <a:pPr marL="0" lvl="0" indent="0" algn="l" rtl="0">
                        <a:spcBef>
                          <a:spcPts val="0"/>
                        </a:spcBef>
                        <a:spcAft>
                          <a:spcPts val="0"/>
                        </a:spcAft>
                        <a:buNone/>
                      </a:pPr>
                      <a:r>
                        <a:rPr lang="en-US" sz="2500" b="1" u="sng"/>
                        <a:t>Step</a:t>
                      </a:r>
                      <a:endParaRPr sz="2500" b="1" u="sng"/>
                    </a:p>
                  </a:txBody>
                  <a:tcPr marL="91425" marR="91425" marT="91425" marB="91425"/>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tc>
                <a:tc>
                  <a:txBody>
                    <a:bodyPr/>
                    <a:lstStyle/>
                    <a:p>
                      <a:pPr marL="0" lvl="0" indent="0" algn="l" rtl="0">
                        <a:spcBef>
                          <a:spcPts val="0"/>
                        </a:spcBef>
                        <a:spcAft>
                          <a:spcPts val="0"/>
                        </a:spcAft>
                        <a:buNone/>
                      </a:pPr>
                      <a:r>
                        <a:rPr lang="en-US" sz="2500" b="1" u="sng"/>
                        <a:t>Time</a:t>
                      </a:r>
                      <a:endParaRPr sz="2500" b="1" u="sng"/>
                    </a:p>
                  </a:txBody>
                  <a:tcPr marL="91425" marR="91425" marT="91425" marB="91425"/>
                </a:tc>
                <a:tc>
                  <a:txBody>
                    <a:bodyPr/>
                    <a:lstStyle/>
                    <a:p>
                      <a:pPr marL="0" lvl="0" indent="0" algn="l" rtl="0">
                        <a:spcBef>
                          <a:spcPts val="0"/>
                        </a:spcBef>
                        <a:spcAft>
                          <a:spcPts val="0"/>
                        </a:spcAft>
                        <a:buNone/>
                      </a:pPr>
                      <a:r>
                        <a:rPr lang="en-US" sz="2500" b="1" u="sng"/>
                        <a:t>Hardware</a:t>
                      </a:r>
                      <a:endParaRPr sz="2500" b="1" u="sng"/>
                    </a:p>
                  </a:txBody>
                  <a:tcPr marL="91425" marR="91425" marT="91425" marB="91425"/>
                </a:tc>
                <a:extLst>
                  <a:ext uri="{0D108BD9-81ED-4DB2-BD59-A6C34878D82A}">
                    <a16:rowId xmlns:a16="http://schemas.microsoft.com/office/drawing/2014/main" val="10000"/>
                  </a:ext>
                </a:extLst>
              </a:tr>
              <a:tr h="525750">
                <a:tc>
                  <a:txBody>
                    <a:bodyPr/>
                    <a:lstStyle/>
                    <a:p>
                      <a:pPr marL="0" lvl="0" indent="0" algn="l" rtl="0">
                        <a:spcBef>
                          <a:spcPts val="0"/>
                        </a:spcBef>
                        <a:spcAft>
                          <a:spcPts val="0"/>
                        </a:spcAft>
                        <a:buNone/>
                      </a:pPr>
                      <a:r>
                        <a:rPr lang="en-US" sz="2300"/>
                        <a:t>1</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1"/>
                  </a:ext>
                </a:extLst>
              </a:tr>
              <a:tr h="525750">
                <a:tc>
                  <a:txBody>
                    <a:bodyPr/>
                    <a:lstStyle/>
                    <a:p>
                      <a:pPr marL="0" lvl="0" indent="0" algn="l" rtl="0">
                        <a:spcBef>
                          <a:spcPts val="0"/>
                        </a:spcBef>
                        <a:spcAft>
                          <a:spcPts val="0"/>
                        </a:spcAft>
                        <a:buNone/>
                      </a:pPr>
                      <a:r>
                        <a:rPr lang="en-US" sz="2300"/>
                        <a:t>2</a:t>
                      </a:r>
                      <a:endParaRPr sz="23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tc>
                  <a:txBody>
                    <a:bodyPr/>
                    <a:lstStyle/>
                    <a:p>
                      <a:pPr marL="0" lvl="0" indent="0" algn="l" rtl="0">
                        <a:spcBef>
                          <a:spcPts val="0"/>
                        </a:spcBef>
                        <a:spcAft>
                          <a:spcPts val="0"/>
                        </a:spcAft>
                        <a:buNone/>
                      </a:pPr>
                      <a:endParaRPr sz="1900"/>
                    </a:p>
                  </a:txBody>
                  <a:tcPr marL="91425" marR="91425" marT="91425" marB="91425"/>
                </a:tc>
                <a:extLst>
                  <a:ext uri="{0D108BD9-81ED-4DB2-BD59-A6C34878D82A}">
                    <a16:rowId xmlns:a16="http://schemas.microsoft.com/office/drawing/2014/main" val="10002"/>
                  </a:ext>
                </a:extLst>
              </a:tr>
              <a:tr h="525750">
                <a:tc>
                  <a:txBody>
                    <a:bodyPr/>
                    <a:lstStyle/>
                    <a:p>
                      <a:pPr marL="0" lvl="0" indent="0" algn="l" rtl="0">
                        <a:spcBef>
                          <a:spcPts val="0"/>
                        </a:spcBef>
                        <a:spcAft>
                          <a:spcPts val="0"/>
                        </a:spcAft>
                        <a:buNone/>
                      </a:pPr>
                      <a:r>
                        <a:rPr lang="en-US" sz="2300"/>
                        <a:t>3</a:t>
                      </a:r>
                      <a:endParaRPr sz="2300"/>
                    </a:p>
                  </a:txBody>
                  <a:tcPr marL="91425" marR="91425" marT="91425" marB="91425"/>
                </a:tc>
                <a:tc>
                  <a:txBody>
                    <a:bodyPr/>
                    <a:lstStyle/>
                    <a:p>
                      <a:pPr marL="0" lvl="0" indent="0" algn="l" rtl="0">
                        <a:spcBef>
                          <a:spcPts val="0"/>
                        </a:spcBef>
                        <a:spcAft>
                          <a:spcPts val="0"/>
                        </a:spcAft>
                        <a:buNone/>
                      </a:pPr>
                      <a:r>
                        <a:rPr lang="en-US" sz="2300" dirty="0"/>
                        <a:t>Inference (predict)</a:t>
                      </a:r>
                      <a:endParaRPr sz="2300" dirty="0"/>
                    </a:p>
                  </a:txBody>
                  <a:tcPr marL="91425" marR="91425" marT="91425" marB="91425"/>
                </a:tc>
                <a:tc>
                  <a:txBody>
                    <a:bodyPr/>
                    <a:lstStyle/>
                    <a:p>
                      <a:pPr marL="0" lvl="0" indent="0" algn="l" rtl="0">
                        <a:spcBef>
                          <a:spcPts val="0"/>
                        </a:spcBef>
                        <a:spcAft>
                          <a:spcPts val="0"/>
                        </a:spcAft>
                        <a:buNone/>
                      </a:pPr>
                      <a:r>
                        <a:rPr lang="en-US" sz="2300"/>
                        <a:t>Seconds/Minutes</a:t>
                      </a:r>
                      <a:endParaRPr sz="2300"/>
                    </a:p>
                  </a:txBody>
                  <a:tcPr marL="91425" marR="91425" marT="91425" marB="91425"/>
                </a:tc>
                <a:tc>
                  <a:txBody>
                    <a:bodyPr/>
                    <a:lstStyle/>
                    <a:p>
                      <a:pPr marL="0" lvl="0" indent="0" algn="l" rtl="0">
                        <a:spcBef>
                          <a:spcPts val="0"/>
                        </a:spcBef>
                        <a:spcAft>
                          <a:spcPts val="0"/>
                        </a:spcAft>
                        <a:buNone/>
                      </a:pPr>
                      <a:r>
                        <a:rPr lang="en-US" sz="2300" dirty="0"/>
                        <a:t>0+ GPUs</a:t>
                      </a:r>
                      <a:endParaRPr sz="2300" dirty="0"/>
                    </a:p>
                  </a:txBody>
                  <a:tcPr marL="91425" marR="91425" marT="91425" marB="91425"/>
                </a:tc>
                <a:extLst>
                  <a:ext uri="{0D108BD9-81ED-4DB2-BD59-A6C34878D82A}">
                    <a16:rowId xmlns:a16="http://schemas.microsoft.com/office/drawing/2014/main" val="10003"/>
                  </a:ext>
                </a:extLst>
              </a:tr>
            </a:tbl>
          </a:graphicData>
        </a:graphic>
      </p:graphicFrame>
      <p:sp>
        <p:nvSpPr>
          <p:cNvPr id="181" name="Google Shape;181;g22d4c7e2f7f_8_17"/>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182" name="Google Shape;182;g22d4c7e2f7f_8_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183" name="Google Shape;183;g22d4c7e2f7f_8_17"/>
          <p:cNvSpPr/>
          <p:nvPr/>
        </p:nvSpPr>
        <p:spPr>
          <a:xfrm>
            <a:off x="10356425" y="5081806"/>
            <a:ext cx="1068300" cy="387600"/>
          </a:xfrm>
          <a:prstGeom prst="wedgeRoundRectCallout">
            <a:avLst>
              <a:gd name="adj1" fmla="val -76337"/>
              <a:gd name="adj2" fmla="val -143940"/>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700" b="1" i="0" u="none" strike="noStrike" cap="none">
                <a:solidFill>
                  <a:schemeClr val="lt1"/>
                </a:solidFill>
                <a:latin typeface="Arial"/>
                <a:ea typeface="Arial"/>
                <a:cs typeface="Arial"/>
                <a:sym typeface="Arial"/>
              </a:rPr>
              <a:t>Easy</a:t>
            </a:r>
            <a:endParaRPr sz="1700"/>
          </a:p>
        </p:txBody>
      </p:sp>
    </p:spTree>
    <p:extLst>
      <p:ext uri="{BB962C8B-B14F-4D97-AF65-F5344CB8AC3E}">
        <p14:creationId xmlns:p14="http://schemas.microsoft.com/office/powerpoint/2010/main" val="416723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base">
                                        <p:cTn id="7" dur="500"/>
                                        <p:tgtEl>
                                          <p:spTgt spid="1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graphicFrame>
        <p:nvGraphicFramePr>
          <p:cNvPr id="230" name="Google Shape;230;g22d4c7e2f7f_8_35"/>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tc>
                  <a:txBody>
                    <a:bodyPr/>
                    <a:lstStyle/>
                    <a:p>
                      <a:pPr marL="0" lvl="0" indent="0" algn="l" rtl="0">
                        <a:spcBef>
                          <a:spcPts val="0"/>
                        </a:spcBef>
                        <a:spcAft>
                          <a:spcPts val="0"/>
                        </a:spcAft>
                        <a:buNone/>
                      </a:pP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31" name="Google Shape;231;g22d4c7e2f7f_8_35"/>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32" name="Google Shape;232;g22d4c7e2f7f_8_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33" name="Google Shape;233;g22d4c7e2f7f_8_35"/>
          <p:cNvSpPr/>
          <p:nvPr/>
        </p:nvSpPr>
        <p:spPr>
          <a:xfrm>
            <a:off x="1082150" y="1065145"/>
            <a:ext cx="2139000" cy="1057500"/>
          </a:xfrm>
          <a:prstGeom prst="wedgeRoundRectCallout">
            <a:avLst>
              <a:gd name="adj1" fmla="val 53957"/>
              <a:gd name="adj2" fmla="val 140372"/>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Most users should </a:t>
            </a:r>
            <a:r>
              <a:rPr lang="en-US" sz="1800" b="1" i="1" u="sng" strike="noStrike" cap="none">
                <a:solidFill>
                  <a:schemeClr val="lt1"/>
                </a:solidFill>
                <a:latin typeface="Arial"/>
                <a:ea typeface="Arial"/>
                <a:cs typeface="Arial"/>
                <a:sym typeface="Arial"/>
              </a:rPr>
              <a:t>not</a:t>
            </a:r>
            <a:r>
              <a:rPr lang="en-US" sz="1800" b="1" i="0" u="none" strike="noStrike" cap="none">
                <a:solidFill>
                  <a:schemeClr val="lt1"/>
                </a:solidFill>
                <a:latin typeface="Arial"/>
                <a:ea typeface="Arial"/>
                <a:cs typeface="Arial"/>
                <a:sym typeface="Arial"/>
              </a:rPr>
              <a:t> do this themselves</a:t>
            </a:r>
            <a:endParaRPr sz="1800"/>
          </a:p>
        </p:txBody>
      </p:sp>
    </p:spTree>
    <p:extLst>
      <p:ext uri="{BB962C8B-B14F-4D97-AF65-F5344CB8AC3E}">
        <p14:creationId xmlns:p14="http://schemas.microsoft.com/office/powerpoint/2010/main" val="2738563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01578-5854-3667-6A38-FE2A16C971E9}"/>
              </a:ext>
            </a:extLst>
          </p:cNvPr>
          <p:cNvSpPr>
            <a:spLocks noGrp="1"/>
          </p:cNvSpPr>
          <p:nvPr>
            <p:ph type="title"/>
          </p:nvPr>
        </p:nvSpPr>
        <p:spPr/>
        <p:txBody>
          <a:bodyPr/>
          <a:lstStyle/>
          <a:p>
            <a:r>
              <a:rPr lang="en-US" dirty="0"/>
              <a:t>Hard: </a:t>
            </a:r>
            <a:br>
              <a:rPr lang="en-US" dirty="0"/>
            </a:br>
            <a:r>
              <a:rPr lang="en-US" dirty="0"/>
              <a:t>Pre-Training Large Language Models (LLMs)</a:t>
            </a:r>
          </a:p>
        </p:txBody>
      </p:sp>
      <p:pic>
        <p:nvPicPr>
          <p:cNvPr id="5" name="Google Shape;239;p19">
            <a:extLst>
              <a:ext uri="{FF2B5EF4-FFF2-40B4-BE49-F238E27FC236}">
                <a16:creationId xmlns:a16="http://schemas.microsoft.com/office/drawing/2014/main" id="{FE979315-1148-ACF0-C1FC-F31A34E3369B}"/>
              </a:ext>
            </a:extLst>
          </p:cNvPr>
          <p:cNvPicPr preferRelativeResize="0">
            <a:picLocks noGrp="1"/>
          </p:cNvPicPr>
          <p:nvPr>
            <p:ph sz="half" idx="1"/>
          </p:nvPr>
        </p:nvPicPr>
        <p:blipFill rotWithShape="1">
          <a:blip r:embed="rId2">
            <a:alphaModFix/>
          </a:blip>
          <a:srcRect/>
          <a:stretch/>
        </p:blipFill>
        <p:spPr>
          <a:xfrm>
            <a:off x="285034" y="2495837"/>
            <a:ext cx="6031041" cy="2601072"/>
          </a:xfrm>
          <a:prstGeom prst="rect">
            <a:avLst/>
          </a:prstGeom>
          <a:noFill/>
          <a:ln>
            <a:noFill/>
          </a:ln>
        </p:spPr>
      </p:pic>
      <p:pic>
        <p:nvPicPr>
          <p:cNvPr id="10" name="Content Placeholder 9">
            <a:extLst>
              <a:ext uri="{FF2B5EF4-FFF2-40B4-BE49-F238E27FC236}">
                <a16:creationId xmlns:a16="http://schemas.microsoft.com/office/drawing/2014/main" id="{6460563C-6F76-986A-C513-5059FD77E007}"/>
              </a:ext>
            </a:extLst>
          </p:cNvPr>
          <p:cNvPicPr>
            <a:picLocks noGrp="1" noChangeAspect="1"/>
          </p:cNvPicPr>
          <p:nvPr>
            <p:ph sz="half" idx="2"/>
          </p:nvPr>
        </p:nvPicPr>
        <p:blipFill>
          <a:blip r:embed="rId3"/>
          <a:stretch>
            <a:fillRect/>
          </a:stretch>
        </p:blipFill>
        <p:spPr>
          <a:xfrm>
            <a:off x="6587331" y="1825625"/>
            <a:ext cx="4351338" cy="4351338"/>
          </a:xfrm>
        </p:spPr>
      </p:pic>
      <p:sp>
        <p:nvSpPr>
          <p:cNvPr id="11" name="TextBox 10">
            <a:extLst>
              <a:ext uri="{FF2B5EF4-FFF2-40B4-BE49-F238E27FC236}">
                <a16:creationId xmlns:a16="http://schemas.microsoft.com/office/drawing/2014/main" id="{F65FEE9A-D86D-50A9-1997-892E6475F2AF}"/>
              </a:ext>
            </a:extLst>
          </p:cNvPr>
          <p:cNvSpPr txBox="1"/>
          <p:nvPr/>
        </p:nvSpPr>
        <p:spPr>
          <a:xfrm rot="16200000">
            <a:off x="10016525" y="2892378"/>
            <a:ext cx="703911" cy="369332"/>
          </a:xfrm>
          <a:prstGeom prst="rect">
            <a:avLst/>
          </a:prstGeom>
          <a:noFill/>
        </p:spPr>
        <p:txBody>
          <a:bodyPr wrap="none" rtlCol="0">
            <a:spAutoFit/>
          </a:bodyPr>
          <a:lstStyle/>
          <a:p>
            <a:r>
              <a:rPr lang="en-US" dirty="0" err="1"/>
              <a:t>PaLM</a:t>
            </a:r>
            <a:endParaRPr lang="en-US" dirty="0"/>
          </a:p>
        </p:txBody>
      </p:sp>
      <p:sp>
        <p:nvSpPr>
          <p:cNvPr id="12" name="TextBox 11">
            <a:extLst>
              <a:ext uri="{FF2B5EF4-FFF2-40B4-BE49-F238E27FC236}">
                <a16:creationId xmlns:a16="http://schemas.microsoft.com/office/drawing/2014/main" id="{86DC95D6-91FF-6B47-872A-2E7FE00C55D1}"/>
              </a:ext>
            </a:extLst>
          </p:cNvPr>
          <p:cNvSpPr txBox="1"/>
          <p:nvPr/>
        </p:nvSpPr>
        <p:spPr>
          <a:xfrm rot="16200000">
            <a:off x="7005187" y="4541751"/>
            <a:ext cx="851067" cy="369332"/>
          </a:xfrm>
          <a:prstGeom prst="rect">
            <a:avLst/>
          </a:prstGeom>
          <a:noFill/>
        </p:spPr>
        <p:txBody>
          <a:bodyPr wrap="none" rtlCol="0">
            <a:spAutoFit/>
          </a:bodyPr>
          <a:lstStyle/>
          <a:p>
            <a:r>
              <a:rPr lang="en-US" dirty="0" err="1"/>
              <a:t>ResNet</a:t>
            </a:r>
            <a:endParaRPr lang="en-US" dirty="0"/>
          </a:p>
        </p:txBody>
      </p:sp>
      <p:sp>
        <p:nvSpPr>
          <p:cNvPr id="14" name="TextBox 13">
            <a:extLst>
              <a:ext uri="{FF2B5EF4-FFF2-40B4-BE49-F238E27FC236}">
                <a16:creationId xmlns:a16="http://schemas.microsoft.com/office/drawing/2014/main" id="{DF0C5F36-BF92-B2A1-DBAF-3DF4EF10F804}"/>
              </a:ext>
            </a:extLst>
          </p:cNvPr>
          <p:cNvSpPr txBox="1"/>
          <p:nvPr/>
        </p:nvSpPr>
        <p:spPr>
          <a:xfrm>
            <a:off x="8636472" y="2712318"/>
            <a:ext cx="729880" cy="369332"/>
          </a:xfrm>
          <a:prstGeom prst="rect">
            <a:avLst/>
          </a:prstGeom>
          <a:noFill/>
        </p:spPr>
        <p:txBody>
          <a:bodyPr wrap="none" rtlCol="0">
            <a:spAutoFit/>
          </a:bodyPr>
          <a:lstStyle/>
          <a:p>
            <a:r>
              <a:rPr lang="en-US" dirty="0"/>
              <a:t>GPT-3</a:t>
            </a:r>
          </a:p>
        </p:txBody>
      </p:sp>
      <p:sp>
        <p:nvSpPr>
          <p:cNvPr id="15" name="TextBox 14">
            <a:extLst>
              <a:ext uri="{FF2B5EF4-FFF2-40B4-BE49-F238E27FC236}">
                <a16:creationId xmlns:a16="http://schemas.microsoft.com/office/drawing/2014/main" id="{B5F0AC94-B51C-F32C-D37B-BCF5D8C73669}"/>
              </a:ext>
            </a:extLst>
          </p:cNvPr>
          <p:cNvSpPr txBox="1"/>
          <p:nvPr/>
        </p:nvSpPr>
        <p:spPr>
          <a:xfrm>
            <a:off x="9001412" y="3931552"/>
            <a:ext cx="729880" cy="369332"/>
          </a:xfrm>
          <a:prstGeom prst="rect">
            <a:avLst/>
          </a:prstGeom>
          <a:noFill/>
        </p:spPr>
        <p:txBody>
          <a:bodyPr wrap="none" rtlCol="0">
            <a:spAutoFit/>
          </a:bodyPr>
          <a:lstStyle/>
          <a:p>
            <a:r>
              <a:rPr lang="en-US" dirty="0"/>
              <a:t>GPT-2</a:t>
            </a:r>
          </a:p>
        </p:txBody>
      </p:sp>
      <p:sp>
        <p:nvSpPr>
          <p:cNvPr id="16" name="TextBox 15">
            <a:extLst>
              <a:ext uri="{FF2B5EF4-FFF2-40B4-BE49-F238E27FC236}">
                <a16:creationId xmlns:a16="http://schemas.microsoft.com/office/drawing/2014/main" id="{9773F47E-3266-5652-00EE-8EC11E153A0D}"/>
              </a:ext>
            </a:extLst>
          </p:cNvPr>
          <p:cNvSpPr txBox="1"/>
          <p:nvPr/>
        </p:nvSpPr>
        <p:spPr>
          <a:xfrm>
            <a:off x="9012772" y="4331938"/>
            <a:ext cx="656911" cy="369332"/>
          </a:xfrm>
          <a:prstGeom prst="rect">
            <a:avLst/>
          </a:prstGeom>
          <a:noFill/>
        </p:spPr>
        <p:txBody>
          <a:bodyPr wrap="none" rtlCol="0">
            <a:spAutoFit/>
          </a:bodyPr>
          <a:lstStyle/>
          <a:p>
            <a:r>
              <a:rPr lang="en-US" dirty="0"/>
              <a:t>BERT</a:t>
            </a:r>
          </a:p>
        </p:txBody>
      </p:sp>
      <p:sp>
        <p:nvSpPr>
          <p:cNvPr id="17" name="TextBox 16">
            <a:extLst>
              <a:ext uri="{FF2B5EF4-FFF2-40B4-BE49-F238E27FC236}">
                <a16:creationId xmlns:a16="http://schemas.microsoft.com/office/drawing/2014/main" id="{BC3424CA-F597-6C1B-7FEC-CC5A9D01377E}"/>
              </a:ext>
            </a:extLst>
          </p:cNvPr>
          <p:cNvSpPr txBox="1"/>
          <p:nvPr/>
        </p:nvSpPr>
        <p:spPr>
          <a:xfrm>
            <a:off x="149358" y="5231846"/>
            <a:ext cx="6916006" cy="954107"/>
          </a:xfrm>
          <a:prstGeom prst="rect">
            <a:avLst/>
          </a:prstGeom>
          <a:noFill/>
        </p:spPr>
        <p:txBody>
          <a:bodyPr wrap="square" rtlCol="0">
            <a:spAutoFit/>
          </a:bodyPr>
          <a:lstStyle/>
          <a:p>
            <a:r>
              <a:rPr lang="en-US" sz="2800" dirty="0"/>
              <a:t>Most users should not invest in pretraining </a:t>
            </a:r>
          </a:p>
          <a:p>
            <a:r>
              <a:rPr lang="en-US" sz="2800" dirty="0"/>
              <a:t>because growth (&amp; costs) are out of control</a:t>
            </a:r>
          </a:p>
        </p:txBody>
      </p:sp>
      <p:sp>
        <p:nvSpPr>
          <p:cNvPr id="3" name="Footer Placeholder 2">
            <a:extLst>
              <a:ext uri="{FF2B5EF4-FFF2-40B4-BE49-F238E27FC236}">
                <a16:creationId xmlns:a16="http://schemas.microsoft.com/office/drawing/2014/main" id="{F3F840DD-7BBE-3E8E-59C0-B995E0B9CE32}"/>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821929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aphicFrame>
        <p:nvGraphicFramePr>
          <p:cNvPr id="248" name="Google Shape;248;g22d4c7e2f7f_8_43"/>
          <p:cNvGraphicFramePr/>
          <p:nvPr/>
        </p:nvGraphicFramePr>
        <p:xfrm>
          <a:off x="346325" y="2016475"/>
          <a:ext cx="11499300" cy="3657500"/>
        </p:xfrm>
        <a:graphic>
          <a:graphicData uri="http://schemas.openxmlformats.org/drawingml/2006/table">
            <a:tbl>
              <a:tblPr>
                <a:noFill/>
              </a:tblPr>
              <a:tblGrid>
                <a:gridCol w="2874825">
                  <a:extLst>
                    <a:ext uri="{9D8B030D-6E8A-4147-A177-3AD203B41FA5}">
                      <a16:colId xmlns:a16="http://schemas.microsoft.com/office/drawing/2014/main" val="20000"/>
                    </a:ext>
                  </a:extLst>
                </a:gridCol>
                <a:gridCol w="2874825">
                  <a:extLst>
                    <a:ext uri="{9D8B030D-6E8A-4147-A177-3AD203B41FA5}">
                      <a16:colId xmlns:a16="http://schemas.microsoft.com/office/drawing/2014/main" val="20001"/>
                    </a:ext>
                  </a:extLst>
                </a:gridCol>
                <a:gridCol w="2874825">
                  <a:extLst>
                    <a:ext uri="{9D8B030D-6E8A-4147-A177-3AD203B41FA5}">
                      <a16:colId xmlns:a16="http://schemas.microsoft.com/office/drawing/2014/main" val="20002"/>
                    </a:ext>
                  </a:extLst>
                </a:gridCol>
                <a:gridCol w="2874825">
                  <a:extLst>
                    <a:ext uri="{9D8B030D-6E8A-4147-A177-3AD203B41FA5}">
                      <a16:colId xmlns:a16="http://schemas.microsoft.com/office/drawing/2014/main" val="20003"/>
                    </a:ext>
                  </a:extLst>
                </a:gridCol>
              </a:tblGrid>
              <a:tr h="914375">
                <a:tc>
                  <a:txBody>
                    <a:bodyPr/>
                    <a:lstStyle/>
                    <a:p>
                      <a:pPr marL="0" lvl="0" indent="0" algn="l" rtl="0">
                        <a:spcBef>
                          <a:spcPts val="0"/>
                        </a:spcBef>
                        <a:spcAft>
                          <a:spcPts val="0"/>
                        </a:spcAft>
                        <a:buNone/>
                      </a:pPr>
                      <a:r>
                        <a:rPr lang="en-US" sz="2500" b="1" u="sng"/>
                        <a:t>Step</a:t>
                      </a:r>
                      <a:endParaRPr sz="2500" b="1" u="sng"/>
                    </a:p>
                  </a:txBody>
                  <a:tcPr marL="91425" marR="91425" marT="91425" marB="91425" anchor="ctr"/>
                </a:tc>
                <a:tc>
                  <a:txBody>
                    <a:bodyPr/>
                    <a:lstStyle/>
                    <a:p>
                      <a:pPr marL="0" lvl="0" indent="0" algn="l" rtl="0">
                        <a:spcBef>
                          <a:spcPts val="0"/>
                        </a:spcBef>
                        <a:spcAft>
                          <a:spcPts val="0"/>
                        </a:spcAft>
                        <a:buNone/>
                      </a:pPr>
                      <a:r>
                        <a:rPr lang="en-US" sz="2500" b="1" u="sng"/>
                        <a:t>Description</a:t>
                      </a:r>
                      <a:endParaRPr sz="2500" b="1" u="sng"/>
                    </a:p>
                  </a:txBody>
                  <a:tcPr marL="91425" marR="91425" marT="91425" marB="91425" anchor="ctr"/>
                </a:tc>
                <a:tc>
                  <a:txBody>
                    <a:bodyPr/>
                    <a:lstStyle/>
                    <a:p>
                      <a:pPr marL="0" lvl="0" indent="0" algn="l" rtl="0">
                        <a:spcBef>
                          <a:spcPts val="0"/>
                        </a:spcBef>
                        <a:spcAft>
                          <a:spcPts val="0"/>
                        </a:spcAft>
                        <a:buNone/>
                      </a:pPr>
                      <a:r>
                        <a:rPr lang="en-US" sz="2500" b="1" u="sng"/>
                        <a:t>Time</a:t>
                      </a:r>
                      <a:endParaRPr sz="2500" b="1" u="sng"/>
                    </a:p>
                  </a:txBody>
                  <a:tcPr marL="91425" marR="91425" marT="91425" marB="91425" anchor="ctr"/>
                </a:tc>
                <a:tc>
                  <a:txBody>
                    <a:bodyPr/>
                    <a:lstStyle/>
                    <a:p>
                      <a:pPr marL="0" lvl="0" indent="0" algn="l" rtl="0">
                        <a:spcBef>
                          <a:spcPts val="0"/>
                        </a:spcBef>
                        <a:spcAft>
                          <a:spcPts val="0"/>
                        </a:spcAft>
                        <a:buNone/>
                      </a:pPr>
                      <a:r>
                        <a:rPr lang="en-US" sz="2500" b="1" u="sng"/>
                        <a:t>Hardware</a:t>
                      </a:r>
                      <a:endParaRPr sz="2500" b="1" u="sng"/>
                    </a:p>
                  </a:txBody>
                  <a:tcPr marL="91425" marR="91425" marT="91425" marB="91425" anchor="ctr"/>
                </a:tc>
                <a:extLst>
                  <a:ext uri="{0D108BD9-81ED-4DB2-BD59-A6C34878D82A}">
                    <a16:rowId xmlns:a16="http://schemas.microsoft.com/office/drawing/2014/main" val="10000"/>
                  </a:ext>
                </a:extLst>
              </a:tr>
              <a:tr h="914375">
                <a:tc>
                  <a:txBody>
                    <a:bodyPr/>
                    <a:lstStyle/>
                    <a:p>
                      <a:pPr marL="0" lvl="0" indent="0" algn="l" rtl="0">
                        <a:spcBef>
                          <a:spcPts val="0"/>
                        </a:spcBef>
                        <a:spcAft>
                          <a:spcPts val="0"/>
                        </a:spcAft>
                        <a:buNone/>
                      </a:pPr>
                      <a:r>
                        <a:rPr lang="en-US" sz="2400"/>
                        <a:t>1</a:t>
                      </a:r>
                      <a:endParaRPr sz="2400"/>
                    </a:p>
                  </a:txBody>
                  <a:tcPr marL="91425" marR="91425" marT="91425" marB="91425" anchor="ctr"/>
                </a:tc>
                <a:tc>
                  <a:txBody>
                    <a:bodyPr/>
                    <a:lstStyle/>
                    <a:p>
                      <a:pPr marL="0" lvl="0" indent="0" algn="l" rtl="0">
                        <a:spcBef>
                          <a:spcPts val="0"/>
                        </a:spcBef>
                        <a:spcAft>
                          <a:spcPts val="0"/>
                        </a:spcAft>
                        <a:buNone/>
                      </a:pPr>
                      <a:r>
                        <a:rPr lang="en-US" sz="2400"/>
                        <a:t>Pre-Training</a:t>
                      </a:r>
                      <a:endParaRPr sz="2400"/>
                    </a:p>
                  </a:txBody>
                  <a:tcPr marL="91425" marR="91425" marT="91425" marB="91425" anchor="ctr"/>
                </a:tc>
                <a:tc>
                  <a:txBody>
                    <a:bodyPr/>
                    <a:lstStyle/>
                    <a:p>
                      <a:pPr marL="0" lvl="0" indent="0" algn="l" rtl="0">
                        <a:spcBef>
                          <a:spcPts val="0"/>
                        </a:spcBef>
                        <a:spcAft>
                          <a:spcPts val="0"/>
                        </a:spcAft>
                        <a:buNone/>
                      </a:pPr>
                      <a:r>
                        <a:rPr lang="en-US" sz="2400"/>
                        <a:t>Days/Weeks</a:t>
                      </a:r>
                      <a:endParaRPr sz="2400"/>
                    </a:p>
                  </a:txBody>
                  <a:tcPr marL="91425" marR="91425" marT="91425" marB="91425" anchor="ctr"/>
                </a:tc>
                <a:tc>
                  <a:txBody>
                    <a:bodyPr/>
                    <a:lstStyle/>
                    <a:p>
                      <a:pPr marL="0" lvl="0" indent="0" algn="l" rtl="0">
                        <a:spcBef>
                          <a:spcPts val="0"/>
                        </a:spcBef>
                        <a:spcAft>
                          <a:spcPts val="0"/>
                        </a:spcAft>
                        <a:buNone/>
                      </a:pPr>
                      <a:r>
                        <a:rPr lang="en-US" sz="2400"/>
                        <a:t>Large GPU cluster</a:t>
                      </a:r>
                      <a:endParaRPr sz="2400"/>
                    </a:p>
                  </a:txBody>
                  <a:tcPr marL="91425" marR="91425" marT="91425" marB="91425" anchor="ct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US" sz="2400"/>
                        <a:t>2</a:t>
                      </a:r>
                      <a:endParaRPr sz="2400"/>
                    </a:p>
                  </a:txBody>
                  <a:tcPr marL="91425" marR="91425" marT="91425" marB="91425" anchor="ctr"/>
                </a:tc>
                <a:tc>
                  <a:txBody>
                    <a:bodyPr/>
                    <a:lstStyle/>
                    <a:p>
                      <a:pPr marL="0" lvl="0" indent="0" algn="l" rtl="0">
                        <a:spcBef>
                          <a:spcPts val="0"/>
                        </a:spcBef>
                        <a:spcAft>
                          <a:spcPts val="0"/>
                        </a:spcAft>
                        <a:buNone/>
                      </a:pPr>
                      <a:r>
                        <a:rPr lang="en-US" sz="2400" dirty="0"/>
                        <a:t>Fine-Tuning (fit)</a:t>
                      </a:r>
                      <a:endParaRPr sz="2400" dirty="0"/>
                    </a:p>
                  </a:txBody>
                  <a:tcPr marL="91425" marR="91425" marT="91425" marB="91425" anchor="ctr"/>
                </a:tc>
                <a:tc>
                  <a:txBody>
                    <a:bodyPr/>
                    <a:lstStyle/>
                    <a:p>
                      <a:pPr marL="0" lvl="0" indent="0" algn="l" rtl="0">
                        <a:spcBef>
                          <a:spcPts val="0"/>
                        </a:spcBef>
                        <a:spcAft>
                          <a:spcPts val="0"/>
                        </a:spcAft>
                        <a:buNone/>
                      </a:pPr>
                      <a:r>
                        <a:rPr lang="en-US" sz="2400"/>
                        <a:t>Hours/Days</a:t>
                      </a:r>
                      <a:endParaRPr sz="2400"/>
                    </a:p>
                  </a:txBody>
                  <a:tcPr marL="91425" marR="91425" marT="91425" marB="91425" anchor="ctr"/>
                </a:tc>
                <a:tc>
                  <a:txBody>
                    <a:bodyPr/>
                    <a:lstStyle/>
                    <a:p>
                      <a:pPr marL="0" lvl="0" indent="0" algn="l" rtl="0">
                        <a:spcBef>
                          <a:spcPts val="0"/>
                        </a:spcBef>
                        <a:spcAft>
                          <a:spcPts val="0"/>
                        </a:spcAft>
                        <a:buNone/>
                      </a:pPr>
                      <a:r>
                        <a:rPr lang="en-US" sz="2400"/>
                        <a:t>1+ GPUs</a:t>
                      </a:r>
                      <a:endParaRPr sz="2400"/>
                    </a:p>
                  </a:txBody>
                  <a:tcPr marL="91425" marR="91425" marT="91425" marB="91425" anchor="ctr"/>
                </a:tc>
                <a:extLst>
                  <a:ext uri="{0D108BD9-81ED-4DB2-BD59-A6C34878D82A}">
                    <a16:rowId xmlns:a16="http://schemas.microsoft.com/office/drawing/2014/main" val="10002"/>
                  </a:ext>
                </a:extLst>
              </a:tr>
              <a:tr h="914375">
                <a:tc>
                  <a:txBody>
                    <a:bodyPr/>
                    <a:lstStyle/>
                    <a:p>
                      <a:pPr marL="0" lvl="0" indent="0" algn="l" rtl="0">
                        <a:spcBef>
                          <a:spcPts val="0"/>
                        </a:spcBef>
                        <a:spcAft>
                          <a:spcPts val="0"/>
                        </a:spcAft>
                        <a:buNone/>
                      </a:pPr>
                      <a:r>
                        <a:rPr lang="en-US" sz="2400"/>
                        <a:t>3</a:t>
                      </a:r>
                      <a:endParaRPr sz="2400"/>
                    </a:p>
                  </a:txBody>
                  <a:tcPr marL="91425" marR="91425" marT="91425" marB="91425" anchor="ctr"/>
                </a:tc>
                <a:tc>
                  <a:txBody>
                    <a:bodyPr/>
                    <a:lstStyle/>
                    <a:p>
                      <a:pPr marL="0" lvl="0" indent="0" algn="l" rtl="0">
                        <a:spcBef>
                          <a:spcPts val="0"/>
                        </a:spcBef>
                        <a:spcAft>
                          <a:spcPts val="0"/>
                        </a:spcAft>
                        <a:buNone/>
                      </a:pPr>
                      <a:r>
                        <a:rPr lang="en-US" sz="2400" dirty="0"/>
                        <a:t>Inference (predict)</a:t>
                      </a:r>
                      <a:endParaRPr sz="2400" dirty="0"/>
                    </a:p>
                  </a:txBody>
                  <a:tcPr marL="91425" marR="91425" marT="91425" marB="91425" anchor="ctr"/>
                </a:tc>
                <a:tc>
                  <a:txBody>
                    <a:bodyPr/>
                    <a:lstStyle/>
                    <a:p>
                      <a:pPr marL="0" lvl="0" indent="0" algn="l" rtl="0">
                        <a:spcBef>
                          <a:spcPts val="0"/>
                        </a:spcBef>
                        <a:spcAft>
                          <a:spcPts val="0"/>
                        </a:spcAft>
                        <a:buNone/>
                      </a:pPr>
                      <a:r>
                        <a:rPr lang="en-US" sz="2400"/>
                        <a:t>Seconds/Minutes</a:t>
                      </a:r>
                      <a:endParaRPr sz="2400"/>
                    </a:p>
                  </a:txBody>
                  <a:tcPr marL="91425" marR="91425" marT="91425" marB="91425" anchor="ctr"/>
                </a:tc>
                <a:tc>
                  <a:txBody>
                    <a:bodyPr/>
                    <a:lstStyle/>
                    <a:p>
                      <a:pPr marL="0" lvl="0" indent="0" algn="l" rtl="0">
                        <a:spcBef>
                          <a:spcPts val="0"/>
                        </a:spcBef>
                        <a:spcAft>
                          <a:spcPts val="0"/>
                        </a:spcAft>
                        <a:buNone/>
                      </a:pPr>
                      <a:r>
                        <a:rPr lang="en-US" sz="2400" dirty="0"/>
                        <a:t>0+ GPUs</a:t>
                      </a:r>
                      <a:endParaRPr sz="2400" dirty="0"/>
                    </a:p>
                  </a:txBody>
                  <a:tcPr marL="91425" marR="91425" marT="91425" marB="91425" anchor="ctr"/>
                </a:tc>
                <a:extLst>
                  <a:ext uri="{0D108BD9-81ED-4DB2-BD59-A6C34878D82A}">
                    <a16:rowId xmlns:a16="http://schemas.microsoft.com/office/drawing/2014/main" val="10003"/>
                  </a:ext>
                </a:extLst>
              </a:tr>
            </a:tbl>
          </a:graphicData>
        </a:graphic>
      </p:graphicFrame>
      <p:sp>
        <p:nvSpPr>
          <p:cNvPr id="249" name="Google Shape;249;g22d4c7e2f7f_8_43"/>
          <p:cNvSpPr txBox="1">
            <a:spLocks noGrp="1"/>
          </p:cNvSpPr>
          <p:nvPr>
            <p:ph type="title"/>
          </p:nvPr>
        </p:nvSpPr>
        <p:spPr>
          <a:xfrm>
            <a:off x="346350" y="146685"/>
            <a:ext cx="11499300" cy="75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000"/>
              <a:t>Standard 3-Step Recipe</a:t>
            </a:r>
            <a:endParaRPr/>
          </a:p>
        </p:txBody>
      </p:sp>
      <p:sp>
        <p:nvSpPr>
          <p:cNvPr id="250" name="Google Shape;250;g22d4c7e2f7f_8_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898E9D"/>
                </a:solidFill>
                <a:latin typeface="Arial"/>
                <a:ea typeface="Arial"/>
                <a:cs typeface="Arial"/>
                <a:sym typeface="Arial"/>
              </a:rPr>
              <a:t>https://github.com/kwchurch/CIKM_2023_tutorial</a:t>
            </a:r>
            <a:endParaRPr/>
          </a:p>
        </p:txBody>
      </p:sp>
      <p:sp>
        <p:nvSpPr>
          <p:cNvPr id="251" name="Google Shape;251;g22d4c7e2f7f_8_43"/>
          <p:cNvSpPr/>
          <p:nvPr/>
        </p:nvSpPr>
        <p:spPr>
          <a:xfrm>
            <a:off x="1339950" y="3912373"/>
            <a:ext cx="1374600" cy="682200"/>
          </a:xfrm>
          <a:prstGeom prst="wedgeRoundRectCallout">
            <a:avLst>
              <a:gd name="adj1" fmla="val 88599"/>
              <a:gd name="adj2" fmla="val 7791"/>
              <a:gd name="adj3" fmla="val 16667"/>
            </a:avLst>
          </a:prstGeom>
          <a:solidFill>
            <a:srgbClr val="FF0000"/>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a:solidFill>
                  <a:schemeClr val="lt1"/>
                </a:solidFill>
              </a:rPr>
              <a:t>Not Hard</a:t>
            </a:r>
            <a:endParaRPr sz="1800"/>
          </a:p>
        </p:txBody>
      </p:sp>
    </p:spTree>
    <p:extLst>
      <p:ext uri="{BB962C8B-B14F-4D97-AF65-F5344CB8AC3E}">
        <p14:creationId xmlns:p14="http://schemas.microsoft.com/office/powerpoint/2010/main" val="3721487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8AEA-0A16-184F-C46C-49E84F8CCC9A}"/>
              </a:ext>
            </a:extLst>
          </p:cNvPr>
          <p:cNvSpPr>
            <a:spLocks noGrp="1"/>
          </p:cNvSpPr>
          <p:nvPr>
            <p:ph type="title"/>
          </p:nvPr>
        </p:nvSpPr>
        <p:spPr/>
        <p:txBody>
          <a:bodyPr/>
          <a:lstStyle/>
          <a:p>
            <a:r>
              <a:rPr lang="en-US" dirty="0"/>
              <a:t>Inference (predict)</a:t>
            </a:r>
          </a:p>
        </p:txBody>
      </p:sp>
      <p:sp>
        <p:nvSpPr>
          <p:cNvPr id="3" name="Content Placeholder 2">
            <a:extLst>
              <a:ext uri="{FF2B5EF4-FFF2-40B4-BE49-F238E27FC236}">
                <a16:creationId xmlns:a16="http://schemas.microsoft.com/office/drawing/2014/main" id="{03502B5C-EBDC-7FB1-90B4-CDD170C7231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C18E114-3EFF-2ECB-AAB7-89CA1459700A}"/>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68017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15</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2024499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1B49-E514-3118-391C-C9D947476C8B}"/>
              </a:ext>
            </a:extLst>
          </p:cNvPr>
          <p:cNvSpPr>
            <a:spLocks noGrp="1"/>
          </p:cNvSpPr>
          <p:nvPr>
            <p:ph type="title"/>
          </p:nvPr>
        </p:nvSpPr>
        <p:spPr/>
        <p:txBody>
          <a:bodyPr/>
          <a:lstStyle/>
          <a:p>
            <a:r>
              <a:rPr lang="en-US" dirty="0"/>
              <a:t>“Easy Inference”</a:t>
            </a:r>
          </a:p>
        </p:txBody>
      </p:sp>
      <p:sp>
        <p:nvSpPr>
          <p:cNvPr id="8" name="Text Placeholder 7">
            <a:extLst>
              <a:ext uri="{FF2B5EF4-FFF2-40B4-BE49-F238E27FC236}">
                <a16:creationId xmlns:a16="http://schemas.microsoft.com/office/drawing/2014/main" id="{AD298592-02D4-84FC-0A84-4CC85343A0B6}"/>
              </a:ext>
            </a:extLst>
          </p:cNvPr>
          <p:cNvSpPr>
            <a:spLocks noGrp="1"/>
          </p:cNvSpPr>
          <p:nvPr>
            <p:ph type="body" idx="1"/>
          </p:nvPr>
        </p:nvSpPr>
        <p:spPr/>
        <p:txBody>
          <a:bodyPr/>
          <a:lstStyle/>
          <a:p>
            <a:r>
              <a:rPr lang="en-US" dirty="0"/>
              <a:t>Replication</a:t>
            </a:r>
          </a:p>
        </p:txBody>
      </p:sp>
      <p:sp>
        <p:nvSpPr>
          <p:cNvPr id="9" name="Content Placeholder 8">
            <a:extLst>
              <a:ext uri="{FF2B5EF4-FFF2-40B4-BE49-F238E27FC236}">
                <a16:creationId xmlns:a16="http://schemas.microsoft.com/office/drawing/2014/main" id="{1936F122-96A4-75EE-C574-CA3CDAC9A90F}"/>
              </a:ext>
            </a:extLst>
          </p:cNvPr>
          <p:cNvSpPr>
            <a:spLocks noGrp="1"/>
          </p:cNvSpPr>
          <p:nvPr>
            <p:ph sz="half" idx="2"/>
          </p:nvPr>
        </p:nvSpPr>
        <p:spPr/>
        <p:txBody>
          <a:bodyPr/>
          <a:lstStyle/>
          <a:p>
            <a:r>
              <a:rPr lang="en-US" dirty="0"/>
              <a:t>Many students should be able to </a:t>
            </a:r>
          </a:p>
          <a:p>
            <a:pPr lvl="1"/>
            <a:r>
              <a:rPr lang="en-US" dirty="0"/>
              <a:t>Download models from hubs</a:t>
            </a:r>
          </a:p>
          <a:p>
            <a:pPr lvl="1"/>
            <a:r>
              <a:rPr lang="en-US" dirty="0"/>
              <a:t>And use them as intended</a:t>
            </a:r>
          </a:p>
          <a:p>
            <a:pPr lvl="1"/>
            <a:r>
              <a:rPr lang="en-US" dirty="0"/>
              <a:t>To do many useful things</a:t>
            </a:r>
          </a:p>
        </p:txBody>
      </p:sp>
      <p:sp>
        <p:nvSpPr>
          <p:cNvPr id="10" name="Text Placeholder 9">
            <a:extLst>
              <a:ext uri="{FF2B5EF4-FFF2-40B4-BE49-F238E27FC236}">
                <a16:creationId xmlns:a16="http://schemas.microsoft.com/office/drawing/2014/main" id="{8AB0F0BE-0AF5-B568-6711-30893A09FA9F}"/>
              </a:ext>
            </a:extLst>
          </p:cNvPr>
          <p:cNvSpPr>
            <a:spLocks noGrp="1"/>
          </p:cNvSpPr>
          <p:nvPr>
            <p:ph type="body" sz="quarter" idx="3"/>
          </p:nvPr>
        </p:nvSpPr>
        <p:spPr/>
        <p:txBody>
          <a:bodyPr/>
          <a:lstStyle/>
          <a:p>
            <a:r>
              <a:rPr lang="en-US" dirty="0"/>
              <a:t>Plenty of Room for Improvement</a:t>
            </a:r>
          </a:p>
        </p:txBody>
      </p:sp>
      <p:sp>
        <p:nvSpPr>
          <p:cNvPr id="11" name="Content Placeholder 10">
            <a:extLst>
              <a:ext uri="{FF2B5EF4-FFF2-40B4-BE49-F238E27FC236}">
                <a16:creationId xmlns:a16="http://schemas.microsoft.com/office/drawing/2014/main" id="{0F024FF0-CA56-1E51-38F6-17E61F123397}"/>
              </a:ext>
            </a:extLst>
          </p:cNvPr>
          <p:cNvSpPr>
            <a:spLocks noGrp="1"/>
          </p:cNvSpPr>
          <p:nvPr>
            <p:ph sz="quarter" idx="4"/>
          </p:nvPr>
        </p:nvSpPr>
        <p:spPr/>
        <p:txBody>
          <a:bodyPr/>
          <a:lstStyle/>
          <a:p>
            <a:r>
              <a:rPr lang="en-US" dirty="0"/>
              <a:t>Especially on first impression,</a:t>
            </a:r>
          </a:p>
          <a:p>
            <a:pPr lvl="1"/>
            <a:r>
              <a:rPr lang="en-US" dirty="0"/>
              <a:t>It is impressive how much</a:t>
            </a:r>
          </a:p>
          <a:p>
            <a:pPr lvl="1"/>
            <a:r>
              <a:rPr lang="en-US" dirty="0"/>
              <a:t>can be accomplished </a:t>
            </a:r>
          </a:p>
          <a:p>
            <a:pPr lvl="2"/>
            <a:r>
              <a:rPr lang="en-US" dirty="0"/>
              <a:t>with “easy inference”</a:t>
            </a:r>
          </a:p>
          <a:p>
            <a:r>
              <a:rPr lang="en-US" dirty="0"/>
              <a:t>But there is always </a:t>
            </a:r>
          </a:p>
          <a:p>
            <a:pPr lvl="1"/>
            <a:r>
              <a:rPr lang="en-US" dirty="0"/>
              <a:t>more work to do</a:t>
            </a:r>
          </a:p>
          <a:p>
            <a:r>
              <a:rPr lang="en-US" dirty="0"/>
              <a:t>Current solutions are</a:t>
            </a:r>
          </a:p>
          <a:p>
            <a:pPr lvl="1"/>
            <a:r>
              <a:rPr lang="en-US" dirty="0"/>
              <a:t>unlikely to stand up to test of time</a:t>
            </a:r>
          </a:p>
        </p:txBody>
      </p:sp>
      <p:sp>
        <p:nvSpPr>
          <p:cNvPr id="5" name="Footer Placeholder 4">
            <a:extLst>
              <a:ext uri="{FF2B5EF4-FFF2-40B4-BE49-F238E27FC236}">
                <a16:creationId xmlns:a16="http://schemas.microsoft.com/office/drawing/2014/main" id="{86235F1E-419D-0305-BF43-8ACB0A80187E}"/>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241961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C178-3962-F473-75BC-8534C36D8010}"/>
              </a:ext>
            </a:extLst>
          </p:cNvPr>
          <p:cNvSpPr>
            <a:spLocks noGrp="1"/>
          </p:cNvSpPr>
          <p:nvPr>
            <p:ph type="title"/>
          </p:nvPr>
        </p:nvSpPr>
        <p:spPr/>
        <p:txBody>
          <a:bodyPr>
            <a:normAutofit/>
          </a:bodyPr>
          <a:lstStyle/>
          <a:p>
            <a:r>
              <a:rPr lang="en-US" dirty="0"/>
              <a:t>Test of time: Inference is cool (for now)</a:t>
            </a:r>
          </a:p>
        </p:txBody>
      </p:sp>
      <p:sp>
        <p:nvSpPr>
          <p:cNvPr id="7" name="Footer Placeholder 6">
            <a:extLst>
              <a:ext uri="{FF2B5EF4-FFF2-40B4-BE49-F238E27FC236}">
                <a16:creationId xmlns:a16="http://schemas.microsoft.com/office/drawing/2014/main" id="{A8163DC0-7314-C740-D90D-1B4B93DC5C23}"/>
              </a:ext>
            </a:extLst>
          </p:cNvPr>
          <p:cNvSpPr>
            <a:spLocks noGrp="1"/>
          </p:cNvSpPr>
          <p:nvPr>
            <p:ph type="ftr" sz="quarter" idx="11"/>
          </p:nvPr>
        </p:nvSpPr>
        <p:spPr/>
        <p:txBody>
          <a:bodyPr/>
          <a:lstStyle/>
          <a:p>
            <a:r>
              <a:rPr lang="en-US"/>
              <a:t>https://github.com/kwchurch/CIKM_2023_tutorial</a:t>
            </a:r>
          </a:p>
        </p:txBody>
      </p:sp>
      <p:pic>
        <p:nvPicPr>
          <p:cNvPr id="10" name="Mario_brief.mp4">
            <a:hlinkClick r:id="" action="ppaction://media"/>
            <a:extLst>
              <a:ext uri="{FF2B5EF4-FFF2-40B4-BE49-F238E27FC236}">
                <a16:creationId xmlns:a16="http://schemas.microsoft.com/office/drawing/2014/main" id="{9C6452ED-0154-13F0-DD04-8DB6F50B043F}"/>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rotWithShape="1">
          <a:blip r:embed="rId4"/>
          <a:srcRect r="11348"/>
          <a:stretch/>
        </p:blipFill>
        <p:spPr>
          <a:xfrm>
            <a:off x="1549401" y="1393412"/>
            <a:ext cx="7680324" cy="4873723"/>
          </a:xfrm>
        </p:spPr>
      </p:pic>
      <p:sp>
        <p:nvSpPr>
          <p:cNvPr id="12" name="TextBox 11">
            <a:extLst>
              <a:ext uri="{FF2B5EF4-FFF2-40B4-BE49-F238E27FC236}">
                <a16:creationId xmlns:a16="http://schemas.microsoft.com/office/drawing/2014/main" id="{12E5C9FD-0B62-1752-E30A-7203F76267A9}"/>
              </a:ext>
            </a:extLst>
          </p:cNvPr>
          <p:cNvSpPr txBox="1"/>
          <p:nvPr/>
        </p:nvSpPr>
        <p:spPr>
          <a:xfrm>
            <a:off x="421749" y="6377906"/>
            <a:ext cx="6095184" cy="369332"/>
          </a:xfrm>
          <a:prstGeom prst="rect">
            <a:avLst/>
          </a:prstGeom>
          <a:noFill/>
        </p:spPr>
        <p:txBody>
          <a:bodyPr wrap="square">
            <a:spAutoFit/>
          </a:bodyPr>
          <a:lstStyle/>
          <a:p>
            <a:r>
              <a:rPr lang="en-US" dirty="0">
                <a:hlinkClick r:id="rId5"/>
              </a:rPr>
              <a:t>https://youtu.be/rLl9XBg7wSs</a:t>
            </a:r>
            <a:r>
              <a:rPr lang="en-US" dirty="0"/>
              <a:t> </a:t>
            </a:r>
          </a:p>
        </p:txBody>
      </p:sp>
    </p:spTree>
    <p:extLst>
      <p:ext uri="{BB962C8B-B14F-4D97-AF65-F5344CB8AC3E}">
        <p14:creationId xmlns:p14="http://schemas.microsoft.com/office/powerpoint/2010/main" val="38223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5BC929-5A82-042F-FFFE-4DBD44BFF37D}"/>
              </a:ext>
            </a:extLst>
          </p:cNvPr>
          <p:cNvSpPr>
            <a:spLocks noGrp="1"/>
          </p:cNvSpPr>
          <p:nvPr>
            <p:ph type="title"/>
          </p:nvPr>
        </p:nvSpPr>
        <p:spPr/>
        <p:txBody>
          <a:bodyPr/>
          <a:lstStyle/>
          <a:p>
            <a:r>
              <a:rPr lang="en-US" dirty="0"/>
              <a:t>Test of time: Inference is cool (for now)</a:t>
            </a:r>
            <a:br>
              <a:rPr lang="en-US" dirty="0"/>
            </a:br>
            <a:r>
              <a:rPr lang="en-US" i="1" dirty="0"/>
              <a:t>Will you still love me when I’m Sixty Four?</a:t>
            </a:r>
          </a:p>
        </p:txBody>
      </p:sp>
      <p:sp>
        <p:nvSpPr>
          <p:cNvPr id="3" name="Footer Placeholder 2">
            <a:extLst>
              <a:ext uri="{FF2B5EF4-FFF2-40B4-BE49-F238E27FC236}">
                <a16:creationId xmlns:a16="http://schemas.microsoft.com/office/drawing/2014/main" id="{EEBF7B31-DFBA-F5D7-0FA2-83701D233CB0}"/>
              </a:ext>
            </a:extLst>
          </p:cNvPr>
          <p:cNvSpPr>
            <a:spLocks noGrp="1"/>
          </p:cNvSpPr>
          <p:nvPr>
            <p:ph type="ftr" sz="quarter" idx="11"/>
          </p:nvPr>
        </p:nvSpPr>
        <p:spPr/>
        <p:txBody>
          <a:bodyPr/>
          <a:lstStyle/>
          <a:p>
            <a:r>
              <a:rPr lang="en-US"/>
              <a:t>https://github.com/kwchurch/CIKM_2023_tutorial</a:t>
            </a:r>
          </a:p>
        </p:txBody>
      </p:sp>
      <p:pic>
        <p:nvPicPr>
          <p:cNvPr id="11" name="Content Placeholder 10" descr="A screen shot of a phone&#10;&#10;Description automatically generated">
            <a:extLst>
              <a:ext uri="{FF2B5EF4-FFF2-40B4-BE49-F238E27FC236}">
                <a16:creationId xmlns:a16="http://schemas.microsoft.com/office/drawing/2014/main" id="{08BD9471-AE2C-CF35-53E6-E99E4213E714}"/>
              </a:ext>
            </a:extLst>
          </p:cNvPr>
          <p:cNvPicPr>
            <a:picLocks noGrp="1" noChangeAspect="1"/>
          </p:cNvPicPr>
          <p:nvPr>
            <p:ph idx="1"/>
          </p:nvPr>
        </p:nvPicPr>
        <p:blipFill>
          <a:blip r:embed="rId2"/>
          <a:stretch>
            <a:fillRect/>
          </a:stretch>
        </p:blipFill>
        <p:spPr>
          <a:xfrm>
            <a:off x="838200" y="2693209"/>
            <a:ext cx="10515600" cy="2616169"/>
          </a:xfrm>
        </p:spPr>
      </p:pic>
      <p:sp>
        <p:nvSpPr>
          <p:cNvPr id="13" name="TextBox 12">
            <a:extLst>
              <a:ext uri="{FF2B5EF4-FFF2-40B4-BE49-F238E27FC236}">
                <a16:creationId xmlns:a16="http://schemas.microsoft.com/office/drawing/2014/main" id="{BA13F13E-BE4C-C7FA-4432-939FDF9D5A59}"/>
              </a:ext>
            </a:extLst>
          </p:cNvPr>
          <p:cNvSpPr txBox="1"/>
          <p:nvPr/>
        </p:nvSpPr>
        <p:spPr>
          <a:xfrm>
            <a:off x="1143000" y="5716072"/>
            <a:ext cx="6096000" cy="369332"/>
          </a:xfrm>
          <a:prstGeom prst="rect">
            <a:avLst/>
          </a:prstGeom>
          <a:noFill/>
        </p:spPr>
        <p:txBody>
          <a:bodyPr wrap="square">
            <a:spAutoFit/>
          </a:bodyPr>
          <a:lstStyle/>
          <a:p>
            <a:r>
              <a:rPr lang="en-US" dirty="0">
                <a:hlinkClick r:id="rId3"/>
              </a:rPr>
              <a:t>https://www.youtube.com/watch?v=wUDRIC5RSX4</a:t>
            </a:r>
            <a:r>
              <a:rPr lang="en-US" dirty="0"/>
              <a:t> </a:t>
            </a:r>
          </a:p>
        </p:txBody>
      </p:sp>
    </p:spTree>
    <p:extLst>
      <p:ext uri="{BB962C8B-B14F-4D97-AF65-F5344CB8AC3E}">
        <p14:creationId xmlns:p14="http://schemas.microsoft.com/office/powerpoint/2010/main" val="728767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8B64AE1-E373-42FC-C943-6B8BFC660868}"/>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DE92EE96-B845-BE23-AFF2-D13BD533D582}"/>
              </a:ext>
            </a:extLst>
          </p:cNvPr>
          <p:cNvSpPr>
            <a:spLocks noGrp="1"/>
          </p:cNvSpPr>
          <p:nvPr>
            <p:ph type="sldNum" sz="quarter" idx="12"/>
          </p:nvPr>
        </p:nvSpPr>
        <p:spPr/>
        <p:txBody>
          <a:bodyPr/>
          <a:lstStyle/>
          <a:p>
            <a:fld id="{9A3E5643-D884-694F-ADCB-3F4DA390586C}" type="slidenum">
              <a:rPr lang="en-US" smtClean="0"/>
              <a:t>19</a:t>
            </a:fld>
            <a:endParaRPr lang="en-US"/>
          </a:p>
        </p:txBody>
      </p:sp>
      <p:pic>
        <p:nvPicPr>
          <p:cNvPr id="8" name="Content Placeholder 7" descr="A screenshot of a computer code&#10;&#10;Description automatically generated">
            <a:extLst>
              <a:ext uri="{FF2B5EF4-FFF2-40B4-BE49-F238E27FC236}">
                <a16:creationId xmlns:a16="http://schemas.microsoft.com/office/drawing/2014/main" id="{68C1E03B-EE15-FABE-B67D-2334545D0FD3}"/>
              </a:ext>
            </a:extLst>
          </p:cNvPr>
          <p:cNvPicPr>
            <a:picLocks noGrp="1" noChangeAspect="1"/>
          </p:cNvPicPr>
          <p:nvPr>
            <p:ph sz="half" idx="4294967295"/>
          </p:nvPr>
        </p:nvPicPr>
        <p:blipFill>
          <a:blip r:embed="rId2"/>
          <a:stretch>
            <a:fillRect/>
          </a:stretch>
        </p:blipFill>
        <p:spPr>
          <a:xfrm>
            <a:off x="107577" y="179866"/>
            <a:ext cx="12284367" cy="2480207"/>
          </a:xfrm>
        </p:spPr>
      </p:pic>
      <p:pic>
        <p:nvPicPr>
          <p:cNvPr id="10" name="Picture 9" descr="A screenshot of a computer&#10;&#10;Description automatically generated">
            <a:extLst>
              <a:ext uri="{FF2B5EF4-FFF2-40B4-BE49-F238E27FC236}">
                <a16:creationId xmlns:a16="http://schemas.microsoft.com/office/drawing/2014/main" id="{0B81B0DB-899A-59BE-1297-2BAC82E8362F}"/>
              </a:ext>
            </a:extLst>
          </p:cNvPr>
          <p:cNvPicPr>
            <a:picLocks noChangeAspect="1"/>
          </p:cNvPicPr>
          <p:nvPr/>
        </p:nvPicPr>
        <p:blipFill>
          <a:blip r:embed="rId3"/>
          <a:stretch>
            <a:fillRect/>
          </a:stretch>
        </p:blipFill>
        <p:spPr>
          <a:xfrm>
            <a:off x="200076" y="2660073"/>
            <a:ext cx="9828727" cy="5031645"/>
          </a:xfrm>
          <a:prstGeom prst="rect">
            <a:avLst/>
          </a:prstGeom>
        </p:spPr>
      </p:pic>
      <p:pic>
        <p:nvPicPr>
          <p:cNvPr id="15362" name="Picture 2">
            <a:extLst>
              <a:ext uri="{FF2B5EF4-FFF2-40B4-BE49-F238E27FC236}">
                <a16:creationId xmlns:a16="http://schemas.microsoft.com/office/drawing/2014/main" id="{3F6BBEE7-A8B3-DE4D-8394-4449C4841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1302" y="2625844"/>
            <a:ext cx="1997499" cy="199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390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6ECA-1063-47DD-CF01-2705A94E6F6E}"/>
              </a:ext>
            </a:extLst>
          </p:cNvPr>
          <p:cNvSpPr>
            <a:spLocks noGrp="1"/>
          </p:cNvSpPr>
          <p:nvPr>
            <p:ph type="title"/>
          </p:nvPr>
        </p:nvSpPr>
        <p:spPr/>
        <p:txBody>
          <a:bodyPr/>
          <a:lstStyle/>
          <a:p>
            <a:r>
              <a:rPr lang="en-US" dirty="0"/>
              <a:t>Easy: Outline</a:t>
            </a:r>
          </a:p>
        </p:txBody>
      </p:sp>
      <p:sp>
        <p:nvSpPr>
          <p:cNvPr id="6" name="Content Placeholder 5">
            <a:extLst>
              <a:ext uri="{FF2B5EF4-FFF2-40B4-BE49-F238E27FC236}">
                <a16:creationId xmlns:a16="http://schemas.microsoft.com/office/drawing/2014/main" id="{7230CB8B-8C9A-5956-C36A-F1B210D875B2}"/>
              </a:ext>
            </a:extLst>
          </p:cNvPr>
          <p:cNvSpPr>
            <a:spLocks noGrp="1"/>
          </p:cNvSpPr>
          <p:nvPr>
            <p:ph idx="1"/>
          </p:nvPr>
        </p:nvSpPr>
        <p:spPr/>
        <p:txBody>
          <a:bodyPr/>
          <a:lstStyle/>
          <a:p>
            <a:r>
              <a:rPr lang="en-US" dirty="0"/>
              <a:t> NLP: </a:t>
            </a:r>
          </a:p>
          <a:p>
            <a:pPr lvl="1"/>
            <a:r>
              <a:rPr lang="en-US" dirty="0"/>
              <a:t>prompt engineering</a:t>
            </a:r>
          </a:p>
          <a:p>
            <a:pPr lvl="1"/>
            <a:r>
              <a:rPr lang="en-US" dirty="0"/>
              <a:t>inference (predict)</a:t>
            </a:r>
          </a:p>
          <a:p>
            <a:pPr lvl="1"/>
            <a:r>
              <a:rPr lang="en-US" dirty="0"/>
              <a:t>fine-tuning (fit)</a:t>
            </a:r>
          </a:p>
          <a:p>
            <a:r>
              <a:rPr lang="en-US" dirty="0"/>
              <a:t>IR: indexing, query, ranking (</a:t>
            </a:r>
            <a:r>
              <a:rPr lang="en-US" dirty="0" err="1"/>
              <a:t>tf-idf</a:t>
            </a:r>
            <a:r>
              <a:rPr lang="en-US" dirty="0"/>
              <a:t>, out-the-box BM25, etc.) (Omar)</a:t>
            </a:r>
          </a:p>
          <a:p>
            <a:r>
              <a:rPr lang="en-US" dirty="0"/>
              <a:t> 1 slide on hard problems for researchers/practitioners</a:t>
            </a:r>
          </a:p>
        </p:txBody>
      </p:sp>
      <p:sp>
        <p:nvSpPr>
          <p:cNvPr id="5" name="Footer Placeholder 4">
            <a:extLst>
              <a:ext uri="{FF2B5EF4-FFF2-40B4-BE49-F238E27FC236}">
                <a16:creationId xmlns:a16="http://schemas.microsoft.com/office/drawing/2014/main" id="{AB38A5A3-D796-9831-9BE1-3D583A923E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862288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5B49EF5-DC15-6D44-862E-CC73EC482B0D}"/>
              </a:ext>
            </a:extLst>
          </p:cNvPr>
          <p:cNvSpPr>
            <a:spLocks noGrp="1"/>
          </p:cNvSpPr>
          <p:nvPr>
            <p:ph type="title"/>
          </p:nvPr>
        </p:nvSpPr>
        <p:spPr/>
        <p:txBody>
          <a:bodyPr>
            <a:normAutofit fontScale="90000"/>
          </a:bodyPr>
          <a:lstStyle/>
          <a:p>
            <a:r>
              <a:rPr lang="en-US" dirty="0"/>
              <a:t>Input: </a:t>
            </a:r>
            <a:r>
              <a:rPr lang="en-US" i="1" dirty="0"/>
              <a:t>I love you</a:t>
            </a:r>
            <a:br>
              <a:rPr lang="en-US" i="1" dirty="0"/>
            </a:br>
            <a:r>
              <a:rPr lang="en-US" dirty="0"/>
              <a:t>Output: Depends on Model (among other things)</a:t>
            </a:r>
            <a:endParaRPr lang="en-US" i="1" dirty="0"/>
          </a:p>
        </p:txBody>
      </p:sp>
      <p:sp>
        <p:nvSpPr>
          <p:cNvPr id="11" name="Content Placeholder 10">
            <a:extLst>
              <a:ext uri="{FF2B5EF4-FFF2-40B4-BE49-F238E27FC236}">
                <a16:creationId xmlns:a16="http://schemas.microsoft.com/office/drawing/2014/main" id="{E6EB1EB1-6C30-344F-9311-7B2EBD14D629}"/>
              </a:ext>
            </a:extLst>
          </p:cNvPr>
          <p:cNvSpPr>
            <a:spLocks noGrp="1"/>
          </p:cNvSpPr>
          <p:nvPr>
            <p:ph sz="half" idx="1"/>
          </p:nvPr>
        </p:nvSpPr>
        <p:spPr>
          <a:xfrm>
            <a:off x="478172" y="1825625"/>
            <a:ext cx="5617828" cy="4351338"/>
          </a:xfrm>
        </p:spPr>
        <p:txBody>
          <a:bodyPr/>
          <a:lstStyle/>
          <a:p>
            <a:r>
              <a:rPr lang="en-US" dirty="0"/>
              <a:t>Task: classify</a:t>
            </a:r>
          </a:p>
          <a:p>
            <a:r>
              <a:rPr lang="en-US" dirty="0"/>
              <a:t>Models:</a:t>
            </a:r>
          </a:p>
          <a:p>
            <a:pPr lvl="1"/>
            <a:r>
              <a:rPr lang="en-US" dirty="0"/>
              <a:t>Sentiment</a:t>
            </a:r>
          </a:p>
          <a:p>
            <a:pPr lvl="2"/>
            <a:r>
              <a:rPr lang="en-US" dirty="0"/>
              <a:t>Expected output label: positive</a:t>
            </a:r>
          </a:p>
          <a:p>
            <a:pPr lvl="1"/>
            <a:r>
              <a:rPr lang="en-US" dirty="0"/>
              <a:t>Fake News:</a:t>
            </a:r>
          </a:p>
          <a:p>
            <a:pPr lvl="2"/>
            <a:r>
              <a:rPr lang="en-US" dirty="0"/>
              <a:t>Expected output label: not fake (real)</a:t>
            </a:r>
          </a:p>
          <a:p>
            <a:pPr lvl="1"/>
            <a:r>
              <a:rPr lang="en-US" dirty="0"/>
              <a:t>Spam/Ham:</a:t>
            </a:r>
          </a:p>
          <a:p>
            <a:pPr lvl="2"/>
            <a:r>
              <a:rPr lang="en-US" dirty="0"/>
              <a:t>Expected output label: not spam (ham)</a:t>
            </a:r>
          </a:p>
        </p:txBody>
      </p:sp>
      <p:sp>
        <p:nvSpPr>
          <p:cNvPr id="2" name="Content Placeholder 1">
            <a:extLst>
              <a:ext uri="{FF2B5EF4-FFF2-40B4-BE49-F238E27FC236}">
                <a16:creationId xmlns:a16="http://schemas.microsoft.com/office/drawing/2014/main" id="{6C66F648-181A-2045-A7A1-75F98704BCF6}"/>
              </a:ext>
            </a:extLst>
          </p:cNvPr>
          <p:cNvSpPr>
            <a:spLocks noGrp="1"/>
          </p:cNvSpPr>
          <p:nvPr>
            <p:ph sz="half" idx="2"/>
          </p:nvPr>
        </p:nvSpPr>
        <p:spPr>
          <a:xfrm>
            <a:off x="6172199" y="1825625"/>
            <a:ext cx="4565211" cy="3239789"/>
          </a:xfrm>
          <a:solidFill>
            <a:srgbClr val="FFFF00"/>
          </a:solidFill>
        </p:spPr>
        <p:txBody>
          <a:bodyPr>
            <a:normAutofit/>
          </a:bodyPr>
          <a:lstStyle/>
          <a:p>
            <a:pPr marL="0" indent="0">
              <a:buNone/>
            </a:pPr>
            <a:r>
              <a:rPr lang="en-US" sz="2400" dirty="0">
                <a:latin typeface="Courier New" panose="02070309020205020404" pitchFamily="49" charset="0"/>
                <a:cs typeface="Courier New" panose="02070309020205020404" pitchFamily="49" charset="0"/>
              </a:rPr>
              <a:t>for model in …</a:t>
            </a:r>
          </a:p>
          <a:p>
            <a:pPr marL="0" indent="0">
              <a:buNone/>
            </a:pPr>
            <a:r>
              <a:rPr lang="en-US" sz="2400" dirty="0">
                <a:latin typeface="Courier New" panose="02070309020205020404" pitchFamily="49" charset="0"/>
                <a:cs typeface="Courier New" panose="02070309020205020404" pitchFamily="49" charset="0"/>
              </a:rPr>
              <a:t> do</a:t>
            </a:r>
          </a:p>
          <a:p>
            <a:pPr marL="457200" lvl="1" indent="0">
              <a:buNone/>
            </a:pPr>
            <a:r>
              <a:rPr lang="en-US" dirty="0">
                <a:latin typeface="Courier New" panose="02070309020205020404" pitchFamily="49" charset="0"/>
                <a:cs typeface="Courier New" panose="02070309020205020404" pitchFamily="49" charset="0"/>
              </a:rPr>
              <a:t>echo I love you |</a:t>
            </a:r>
          </a:p>
          <a:p>
            <a:pPr marL="457200" lvl="1" indent="0">
              <a:buNone/>
            </a:pPr>
            <a:r>
              <a:rPr lang="en-US" dirty="0" err="1">
                <a:latin typeface="Courier New" panose="02070309020205020404" pitchFamily="49" charset="0"/>
                <a:cs typeface="Courier New" panose="02070309020205020404" pitchFamily="49" charset="0"/>
              </a:rPr>
              <a:t>gft_predict</a:t>
            </a:r>
            <a:r>
              <a:rPr lang="en-US" dirty="0">
                <a:latin typeface="Courier New" panose="02070309020205020404" pitchFamily="49" charset="0"/>
                <a:cs typeface="Courier New" panose="02070309020205020404" pitchFamily="49" charset="0"/>
              </a:rPr>
              <a:t> \</a:t>
            </a:r>
          </a:p>
          <a:p>
            <a:pPr marL="914400" lvl="2" indent="0">
              <a:buNone/>
            </a:pPr>
            <a:r>
              <a:rPr lang="en-US" sz="2400" dirty="0">
                <a:latin typeface="Courier New" panose="02070309020205020404" pitchFamily="49" charset="0"/>
                <a:cs typeface="Courier New" panose="02070309020205020404" pitchFamily="49" charset="0"/>
              </a:rPr>
              <a:t>--task classify \</a:t>
            </a:r>
          </a:p>
          <a:p>
            <a:pPr marL="914400" lvl="2" indent="0">
              <a:buNone/>
            </a:pPr>
            <a:r>
              <a:rPr lang="en-US" sz="2400" dirty="0">
                <a:latin typeface="Courier New" panose="02070309020205020404" pitchFamily="49" charset="0"/>
                <a:cs typeface="Courier New" panose="02070309020205020404" pitchFamily="49" charset="0"/>
              </a:rPr>
              <a:t>--model $model</a:t>
            </a:r>
          </a:p>
          <a:p>
            <a:pPr marL="0" indent="0">
              <a:buNone/>
            </a:pPr>
            <a:r>
              <a:rPr lang="en-US" sz="2400" dirty="0">
                <a:latin typeface="Courier New" panose="02070309020205020404" pitchFamily="49" charset="0"/>
                <a:cs typeface="Courier New" panose="02070309020205020404" pitchFamily="49" charset="0"/>
              </a:rPr>
              <a:t> done</a:t>
            </a:r>
          </a:p>
          <a:p>
            <a:pPr marL="914400" lvl="2" indent="0">
              <a:buNone/>
            </a:pPr>
            <a:endParaRPr lang="en-US" sz="2400" dirty="0">
              <a:latin typeface="Courier New" panose="02070309020205020404" pitchFamily="49" charset="0"/>
              <a:cs typeface="Courier New" panose="02070309020205020404" pitchFamily="49" charset="0"/>
            </a:endParaRPr>
          </a:p>
        </p:txBody>
      </p:sp>
      <p:sp>
        <p:nvSpPr>
          <p:cNvPr id="7" name="Date Placeholder 6">
            <a:extLst>
              <a:ext uri="{FF2B5EF4-FFF2-40B4-BE49-F238E27FC236}">
                <a16:creationId xmlns:a16="http://schemas.microsoft.com/office/drawing/2014/main" id="{30DD6B64-8668-0642-97D1-AA8EABA46C2E}"/>
              </a:ext>
            </a:extLst>
          </p:cNvPr>
          <p:cNvSpPr>
            <a:spLocks noGrp="1"/>
          </p:cNvSpPr>
          <p:nvPr>
            <p:ph type="dt" sz="half" idx="10"/>
          </p:nvPr>
        </p:nvSpPr>
        <p:spPr/>
        <p:txBody>
          <a:bodyPr/>
          <a:lstStyle/>
          <a:p>
            <a:r>
              <a:rPr lang="en-US"/>
              <a:t>22 May 2022</a:t>
            </a:r>
          </a:p>
        </p:txBody>
      </p:sp>
      <p:sp>
        <p:nvSpPr>
          <p:cNvPr id="8" name="Footer Placeholder 7">
            <a:extLst>
              <a:ext uri="{FF2B5EF4-FFF2-40B4-BE49-F238E27FC236}">
                <a16:creationId xmlns:a16="http://schemas.microsoft.com/office/drawing/2014/main" id="{707D9110-4448-4B41-9947-152C7C973183}"/>
              </a:ext>
            </a:extLst>
          </p:cNvPr>
          <p:cNvSpPr>
            <a:spLocks noGrp="1"/>
          </p:cNvSpPr>
          <p:nvPr>
            <p:ph type="ftr" sz="quarter" idx="11"/>
          </p:nvPr>
        </p:nvSpPr>
        <p:spPr/>
        <p:txBody>
          <a:bodyPr/>
          <a:lstStyle/>
          <a:p>
            <a:r>
              <a:rPr lang="en-US"/>
              <a:t>https://github.com/kwchurch/ACL2022_deepnets_tutorial</a:t>
            </a:r>
          </a:p>
        </p:txBody>
      </p:sp>
      <p:sp>
        <p:nvSpPr>
          <p:cNvPr id="9" name="Slide Number Placeholder 8">
            <a:extLst>
              <a:ext uri="{FF2B5EF4-FFF2-40B4-BE49-F238E27FC236}">
                <a16:creationId xmlns:a16="http://schemas.microsoft.com/office/drawing/2014/main" id="{8FBB169E-08FB-2141-A36F-C7046CDC872F}"/>
              </a:ext>
            </a:extLst>
          </p:cNvPr>
          <p:cNvSpPr>
            <a:spLocks noGrp="1"/>
          </p:cNvSpPr>
          <p:nvPr>
            <p:ph type="sldNum" sz="quarter" idx="12"/>
          </p:nvPr>
        </p:nvSpPr>
        <p:spPr/>
        <p:txBody>
          <a:bodyPr/>
          <a:lstStyle/>
          <a:p>
            <a:fld id="{F0FEA250-3342-A646-B643-53E371B4A843}" type="slidenum">
              <a:rPr lang="en-US" smtClean="0"/>
              <a:t>20</a:t>
            </a:fld>
            <a:endParaRPr lang="en-US"/>
          </a:p>
        </p:txBody>
      </p:sp>
    </p:spTree>
    <p:extLst>
      <p:ext uri="{BB962C8B-B14F-4D97-AF65-F5344CB8AC3E}">
        <p14:creationId xmlns:p14="http://schemas.microsoft.com/office/powerpoint/2010/main" val="344706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5EA3-B6F2-0341-87D4-520D33128995}"/>
              </a:ext>
            </a:extLst>
          </p:cNvPr>
          <p:cNvSpPr>
            <a:spLocks noGrp="1"/>
          </p:cNvSpPr>
          <p:nvPr>
            <p:ph type="title"/>
          </p:nvPr>
        </p:nvSpPr>
        <p:spPr>
          <a:xfrm>
            <a:off x="838200" y="365125"/>
            <a:ext cx="2868827" cy="4935924"/>
          </a:xfrm>
        </p:spPr>
        <p:txBody>
          <a:bodyPr/>
          <a:lstStyle/>
          <a:p>
            <a:r>
              <a:rPr lang="en-US" dirty="0"/>
              <a:t>Many of these models produce reasonable results</a:t>
            </a:r>
          </a:p>
        </p:txBody>
      </p:sp>
      <p:pic>
        <p:nvPicPr>
          <p:cNvPr id="8" name="Content Placeholder 7">
            <a:extLst>
              <a:ext uri="{FF2B5EF4-FFF2-40B4-BE49-F238E27FC236}">
                <a16:creationId xmlns:a16="http://schemas.microsoft.com/office/drawing/2014/main" id="{0891AAB7-14A3-B343-8BCF-C1EAC3DE4A80}"/>
              </a:ext>
            </a:extLst>
          </p:cNvPr>
          <p:cNvPicPr>
            <a:picLocks noGrp="1" noChangeAspect="1"/>
          </p:cNvPicPr>
          <p:nvPr>
            <p:ph idx="1"/>
          </p:nvPr>
        </p:nvPicPr>
        <p:blipFill>
          <a:blip r:embed="rId2"/>
          <a:stretch>
            <a:fillRect/>
          </a:stretch>
        </p:blipFill>
        <p:spPr>
          <a:xfrm>
            <a:off x="3902019" y="0"/>
            <a:ext cx="8289981" cy="6240162"/>
          </a:xfrm>
        </p:spPr>
      </p:pic>
      <p:sp>
        <p:nvSpPr>
          <p:cNvPr id="4" name="Date Placeholder 3">
            <a:extLst>
              <a:ext uri="{FF2B5EF4-FFF2-40B4-BE49-F238E27FC236}">
                <a16:creationId xmlns:a16="http://schemas.microsoft.com/office/drawing/2014/main" id="{0D6EDBB6-0266-2D49-AB75-498E418AB4F1}"/>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4A3298D2-BDD2-DB40-944B-B5E84F4146D7}"/>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8F5F80EB-D1E3-8943-B02D-4597F30F8153}"/>
              </a:ext>
            </a:extLst>
          </p:cNvPr>
          <p:cNvSpPr>
            <a:spLocks noGrp="1"/>
          </p:cNvSpPr>
          <p:nvPr>
            <p:ph type="sldNum" sz="quarter" idx="12"/>
          </p:nvPr>
        </p:nvSpPr>
        <p:spPr/>
        <p:txBody>
          <a:bodyPr/>
          <a:lstStyle/>
          <a:p>
            <a:fld id="{F0FEA250-3342-A646-B643-53E371B4A843}" type="slidenum">
              <a:rPr lang="en-US" smtClean="0"/>
              <a:t>21</a:t>
            </a:fld>
            <a:endParaRPr lang="en-US"/>
          </a:p>
        </p:txBody>
      </p:sp>
      <p:sp>
        <p:nvSpPr>
          <p:cNvPr id="7" name="Rounded Rectangular Callout 6">
            <a:extLst>
              <a:ext uri="{FF2B5EF4-FFF2-40B4-BE49-F238E27FC236}">
                <a16:creationId xmlns:a16="http://schemas.microsoft.com/office/drawing/2014/main" id="{B61A39E0-B846-E04C-8962-6B034467E7DE}"/>
              </a:ext>
            </a:extLst>
          </p:cNvPr>
          <p:cNvSpPr/>
          <p:nvPr/>
        </p:nvSpPr>
        <p:spPr>
          <a:xfrm>
            <a:off x="362357" y="268047"/>
            <a:ext cx="3442166" cy="476967"/>
          </a:xfrm>
          <a:prstGeom prst="wedgeRoundRectCallout">
            <a:avLst>
              <a:gd name="adj1" fmla="val 90863"/>
              <a:gd name="adj2" fmla="val 154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Scores could be more confident</a:t>
            </a:r>
          </a:p>
        </p:txBody>
      </p:sp>
    </p:spTree>
    <p:extLst>
      <p:ext uri="{BB962C8B-B14F-4D97-AF65-F5344CB8AC3E}">
        <p14:creationId xmlns:p14="http://schemas.microsoft.com/office/powerpoint/2010/main" val="311490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7BFE-4139-7D42-B557-EF378B55CB94}"/>
              </a:ext>
            </a:extLst>
          </p:cNvPr>
          <p:cNvSpPr>
            <a:spLocks noGrp="1"/>
          </p:cNvSpPr>
          <p:nvPr>
            <p:ph type="title"/>
          </p:nvPr>
        </p:nvSpPr>
        <p:spPr>
          <a:xfrm>
            <a:off x="269790" y="439266"/>
            <a:ext cx="1398373" cy="4293372"/>
          </a:xfrm>
        </p:spPr>
        <p:txBody>
          <a:bodyPr>
            <a:normAutofit/>
          </a:bodyPr>
          <a:lstStyle/>
          <a:p>
            <a:r>
              <a:rPr lang="en-US" dirty="0"/>
              <a:t>But…</a:t>
            </a:r>
          </a:p>
        </p:txBody>
      </p:sp>
      <p:pic>
        <p:nvPicPr>
          <p:cNvPr id="8" name="Content Placeholder 7">
            <a:extLst>
              <a:ext uri="{FF2B5EF4-FFF2-40B4-BE49-F238E27FC236}">
                <a16:creationId xmlns:a16="http://schemas.microsoft.com/office/drawing/2014/main" id="{702C7D82-C175-CE4A-A441-F255A5EF9FF8}"/>
              </a:ext>
            </a:extLst>
          </p:cNvPr>
          <p:cNvPicPr>
            <a:picLocks noGrp="1" noChangeAspect="1"/>
          </p:cNvPicPr>
          <p:nvPr>
            <p:ph idx="1"/>
          </p:nvPr>
        </p:nvPicPr>
        <p:blipFill>
          <a:blip r:embed="rId2"/>
          <a:stretch>
            <a:fillRect/>
          </a:stretch>
        </p:blipFill>
        <p:spPr>
          <a:xfrm>
            <a:off x="1404921" y="132749"/>
            <a:ext cx="10668095" cy="5959132"/>
          </a:xfrm>
        </p:spPr>
      </p:pic>
      <p:sp>
        <p:nvSpPr>
          <p:cNvPr id="4" name="Date Placeholder 3">
            <a:extLst>
              <a:ext uri="{FF2B5EF4-FFF2-40B4-BE49-F238E27FC236}">
                <a16:creationId xmlns:a16="http://schemas.microsoft.com/office/drawing/2014/main" id="{FA1C5CEE-E74D-C440-8A9F-35C91C2E532E}"/>
              </a:ext>
            </a:extLst>
          </p:cNvPr>
          <p:cNvSpPr>
            <a:spLocks noGrp="1"/>
          </p:cNvSpPr>
          <p:nvPr>
            <p:ph type="dt" sz="half" idx="10"/>
          </p:nvPr>
        </p:nvSpPr>
        <p:spPr/>
        <p:txBody>
          <a:bodyPr/>
          <a:lstStyle/>
          <a:p>
            <a:r>
              <a:rPr lang="en-US"/>
              <a:t>22 May 2022</a:t>
            </a:r>
          </a:p>
        </p:txBody>
      </p:sp>
      <p:sp>
        <p:nvSpPr>
          <p:cNvPr id="5" name="Footer Placeholder 4">
            <a:extLst>
              <a:ext uri="{FF2B5EF4-FFF2-40B4-BE49-F238E27FC236}">
                <a16:creationId xmlns:a16="http://schemas.microsoft.com/office/drawing/2014/main" id="{6392A83D-3AAA-9D47-810E-DF82E98E69DA}"/>
              </a:ext>
            </a:extLst>
          </p:cNvPr>
          <p:cNvSpPr>
            <a:spLocks noGrp="1"/>
          </p:cNvSpPr>
          <p:nvPr>
            <p:ph type="ftr" sz="quarter" idx="11"/>
          </p:nvPr>
        </p:nvSpPr>
        <p:spPr/>
        <p:txBody>
          <a:bodyPr/>
          <a:lstStyle/>
          <a:p>
            <a:r>
              <a:rPr lang="en-US"/>
              <a:t>https://github.com/kwchurch/ACL2022_deepnets_tutorial</a:t>
            </a:r>
          </a:p>
        </p:txBody>
      </p:sp>
      <p:sp>
        <p:nvSpPr>
          <p:cNvPr id="6" name="Slide Number Placeholder 5">
            <a:extLst>
              <a:ext uri="{FF2B5EF4-FFF2-40B4-BE49-F238E27FC236}">
                <a16:creationId xmlns:a16="http://schemas.microsoft.com/office/drawing/2014/main" id="{234E68C1-EB3B-CB46-9D29-50554CF6E685}"/>
              </a:ext>
            </a:extLst>
          </p:cNvPr>
          <p:cNvSpPr>
            <a:spLocks noGrp="1"/>
          </p:cNvSpPr>
          <p:nvPr>
            <p:ph type="sldNum" sz="quarter" idx="12"/>
          </p:nvPr>
        </p:nvSpPr>
        <p:spPr/>
        <p:txBody>
          <a:bodyPr/>
          <a:lstStyle/>
          <a:p>
            <a:fld id="{F0FEA250-3342-A646-B643-53E371B4A843}" type="slidenum">
              <a:rPr lang="en-US" smtClean="0"/>
              <a:t>22</a:t>
            </a:fld>
            <a:endParaRPr lang="en-US"/>
          </a:p>
        </p:txBody>
      </p:sp>
    </p:spTree>
    <p:extLst>
      <p:ext uri="{BB962C8B-B14F-4D97-AF65-F5344CB8AC3E}">
        <p14:creationId xmlns:p14="http://schemas.microsoft.com/office/powerpoint/2010/main" val="4247207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label?</a:t>
            </a:r>
          </a:p>
        </p:txBody>
      </p:sp>
      <p:sp>
        <p:nvSpPr>
          <p:cNvPr id="9" name="TextBox 8"/>
          <p:cNvSpPr txBox="1"/>
          <p:nvPr/>
        </p:nvSpPr>
        <p:spPr>
          <a:xfrm>
            <a:off x="4004342" y="4997744"/>
            <a:ext cx="4482124" cy="1016818"/>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Spam email? </a:t>
            </a:r>
          </a:p>
          <a:p>
            <a:pPr>
              <a:lnSpc>
                <a:spcPct val="90000"/>
              </a:lnSpc>
              <a:spcAft>
                <a:spcPts val="588"/>
              </a:spcAft>
            </a:pPr>
            <a:r>
              <a:rPr lang="en-US" sz="2353" dirty="0">
                <a:gradFill>
                  <a:gsLst>
                    <a:gs pos="2917">
                      <a:schemeClr val="tx1"/>
                    </a:gs>
                    <a:gs pos="30000">
                      <a:schemeClr val="tx1"/>
                    </a:gs>
                  </a:gsLst>
                  <a:lin ang="5400000" scaled="0"/>
                </a:gradFill>
              </a:rPr>
              <a:t>Label: yes, no</a:t>
            </a:r>
          </a:p>
        </p:txBody>
      </p:sp>
      <p:pic>
        <p:nvPicPr>
          <p:cNvPr id="4" name="Picture 3">
            <a:extLst>
              <a:ext uri="{FF2B5EF4-FFF2-40B4-BE49-F238E27FC236}">
                <a16:creationId xmlns:a16="http://schemas.microsoft.com/office/drawing/2014/main" id="{F5726308-6718-4867-B56A-AAC75345E363}"/>
              </a:ext>
            </a:extLst>
          </p:cNvPr>
          <p:cNvPicPr>
            <a:picLocks noChangeAspect="1"/>
          </p:cNvPicPr>
          <p:nvPr/>
        </p:nvPicPr>
        <p:blipFill>
          <a:blip r:embed="rId3"/>
          <a:stretch>
            <a:fillRect/>
          </a:stretch>
        </p:blipFill>
        <p:spPr>
          <a:xfrm>
            <a:off x="1315068" y="1561448"/>
            <a:ext cx="9347096" cy="3299445"/>
          </a:xfrm>
          <a:prstGeom prst="rect">
            <a:avLst/>
          </a:prstGeom>
        </p:spPr>
      </p:pic>
    </p:spTree>
    <p:extLst>
      <p:ext uri="{BB962C8B-B14F-4D97-AF65-F5344CB8AC3E}">
        <p14:creationId xmlns:p14="http://schemas.microsoft.com/office/powerpoint/2010/main" val="757536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327E7-0770-470F-DD39-831093EB3928}"/>
              </a:ext>
            </a:extLst>
          </p:cNvPr>
          <p:cNvSpPr>
            <a:spLocks noGrp="1"/>
          </p:cNvSpPr>
          <p:nvPr>
            <p:ph type="title"/>
          </p:nvPr>
        </p:nvSpPr>
        <p:spPr/>
        <p:txBody>
          <a:bodyPr/>
          <a:lstStyle/>
          <a:p>
            <a:r>
              <a:rPr lang="en-US" dirty="0"/>
              <a:t>Ugly: Challenges for Classification</a:t>
            </a:r>
          </a:p>
        </p:txBody>
      </p:sp>
      <p:sp>
        <p:nvSpPr>
          <p:cNvPr id="3" name="Content Placeholder 2">
            <a:extLst>
              <a:ext uri="{FF2B5EF4-FFF2-40B4-BE49-F238E27FC236}">
                <a16:creationId xmlns:a16="http://schemas.microsoft.com/office/drawing/2014/main" id="{17CEC880-A223-1C29-C394-9A447F705874}"/>
              </a:ext>
            </a:extLst>
          </p:cNvPr>
          <p:cNvSpPr>
            <a:spLocks noGrp="1"/>
          </p:cNvSpPr>
          <p:nvPr>
            <p:ph idx="1"/>
          </p:nvPr>
        </p:nvSpPr>
        <p:spPr/>
        <p:txBody>
          <a:bodyPr>
            <a:normAutofit lnSpcReduction="10000"/>
          </a:bodyPr>
          <a:lstStyle/>
          <a:p>
            <a:r>
              <a:rPr lang="en-US" dirty="0"/>
              <a:t>Benchmarks are small, clean, unrealistic…</a:t>
            </a:r>
          </a:p>
          <a:p>
            <a:r>
              <a:rPr lang="en-US" dirty="0"/>
              <a:t>Arms race, Adversarial attacks (GANs),  </a:t>
            </a:r>
          </a:p>
          <a:p>
            <a:r>
              <a:rPr lang="en-US" dirty="0"/>
              <a:t>Labeling is not as easy as it might seem</a:t>
            </a:r>
          </a:p>
          <a:p>
            <a:pPr lvl="1"/>
            <a:r>
              <a:rPr lang="en-US" dirty="0"/>
              <a:t>Depends on context</a:t>
            </a:r>
          </a:p>
          <a:p>
            <a:pPr lvl="1"/>
            <a:r>
              <a:rPr lang="en-US" dirty="0"/>
              <a:t>Consider: adult content</a:t>
            </a:r>
          </a:p>
          <a:p>
            <a:pPr lvl="2"/>
            <a:r>
              <a:rPr lang="en-US" dirty="0"/>
              <a:t>Parents posted innocent videos of their kids on YouTube</a:t>
            </a:r>
          </a:p>
          <a:p>
            <a:pPr lvl="2"/>
            <a:r>
              <a:rPr lang="en-US" dirty="0"/>
              <a:t>But these videos went viral among not-so-innocent audience</a:t>
            </a:r>
          </a:p>
          <a:p>
            <a:r>
              <a:rPr lang="en-US" dirty="0"/>
              <a:t>Incentives:</a:t>
            </a:r>
          </a:p>
          <a:p>
            <a:pPr lvl="1"/>
            <a:r>
              <a:rPr lang="en-US" dirty="0"/>
              <a:t>If toxicity is profitable,</a:t>
            </a:r>
          </a:p>
          <a:p>
            <a:pPr lvl="1"/>
            <a:r>
              <a:rPr lang="en-US" dirty="0"/>
              <a:t>then use classifiers in reverse direction</a:t>
            </a:r>
          </a:p>
          <a:p>
            <a:pPr lvl="1"/>
            <a:r>
              <a:rPr lang="en-US" dirty="0"/>
              <a:t>to maximize toxicity (and profits)</a:t>
            </a:r>
          </a:p>
          <a:p>
            <a:pPr lvl="2"/>
            <a:endParaRPr lang="en-US" dirty="0"/>
          </a:p>
        </p:txBody>
      </p:sp>
      <p:sp>
        <p:nvSpPr>
          <p:cNvPr id="4" name="Footer Placeholder 3">
            <a:extLst>
              <a:ext uri="{FF2B5EF4-FFF2-40B4-BE49-F238E27FC236}">
                <a16:creationId xmlns:a16="http://schemas.microsoft.com/office/drawing/2014/main" id="{1A3FF829-EA4C-9963-5665-AEFB1BFE2BFD}"/>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1933689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Another Example of Inference:</a:t>
            </a:r>
            <a:br>
              <a:rPr lang="en-US" dirty="0"/>
            </a:br>
            <a:r>
              <a:rPr lang="en-US" dirty="0"/>
              <a:t>Machine Translation (MT)</a:t>
            </a:r>
          </a:p>
        </p:txBody>
      </p:sp>
      <p:pic>
        <p:nvPicPr>
          <p:cNvPr id="7" name="Content Placeholder 6" descr="A close-up of a text&#10;&#10;Description automatically generated">
            <a:extLst>
              <a:ext uri="{FF2B5EF4-FFF2-40B4-BE49-F238E27FC236}">
                <a16:creationId xmlns:a16="http://schemas.microsoft.com/office/drawing/2014/main" id="{B14037DD-CB1C-0F5E-9679-4CD6228824C9}"/>
              </a:ext>
            </a:extLst>
          </p:cNvPr>
          <p:cNvPicPr>
            <a:picLocks noGrp="1" noChangeAspect="1"/>
          </p:cNvPicPr>
          <p:nvPr>
            <p:ph idx="1"/>
          </p:nvPr>
        </p:nvPicPr>
        <p:blipFill>
          <a:blip r:embed="rId2"/>
          <a:stretch>
            <a:fillRect/>
          </a:stretch>
        </p:blipFill>
        <p:spPr>
          <a:xfrm>
            <a:off x="882209" y="1808532"/>
            <a:ext cx="10515600" cy="1476658"/>
          </a:xfrm>
        </p:spPr>
      </p:pic>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25</a:t>
            </a:fld>
            <a:endParaRPr lang="en-US"/>
          </a:p>
        </p:txBody>
      </p:sp>
    </p:spTree>
    <p:extLst>
      <p:ext uri="{BB962C8B-B14F-4D97-AF65-F5344CB8AC3E}">
        <p14:creationId xmlns:p14="http://schemas.microsoft.com/office/powerpoint/2010/main" val="2114367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4D8477-3D7F-33E1-D7D1-2FBE3A886D89}"/>
              </a:ext>
            </a:extLst>
          </p:cNvPr>
          <p:cNvSpPr>
            <a:spLocks noGrp="1"/>
          </p:cNvSpPr>
          <p:nvPr>
            <p:ph type="title"/>
          </p:nvPr>
        </p:nvSpPr>
        <p:spPr/>
        <p:txBody>
          <a:bodyPr/>
          <a:lstStyle/>
          <a:p>
            <a:r>
              <a:rPr lang="en-US" dirty="0"/>
              <a:t>Back Translation</a:t>
            </a:r>
          </a:p>
        </p:txBody>
      </p:sp>
      <p:sp>
        <p:nvSpPr>
          <p:cNvPr id="2" name="Date Placeholder 1">
            <a:extLst>
              <a:ext uri="{FF2B5EF4-FFF2-40B4-BE49-F238E27FC236}">
                <a16:creationId xmlns:a16="http://schemas.microsoft.com/office/drawing/2014/main" id="{33F80F4C-7B10-6BD5-0EF1-0E5D688AA4E3}"/>
              </a:ext>
            </a:extLst>
          </p:cNvPr>
          <p:cNvSpPr>
            <a:spLocks noGrp="1"/>
          </p:cNvSpPr>
          <p:nvPr>
            <p:ph type="dt" sz="half" idx="10"/>
          </p:nvPr>
        </p:nvSpPr>
        <p:spPr/>
        <p:txBody>
          <a:bodyPr/>
          <a:lstStyle/>
          <a:p>
            <a:r>
              <a:rPr lang="en-US"/>
              <a:t>10/12/2023</a:t>
            </a:r>
          </a:p>
        </p:txBody>
      </p:sp>
      <p:sp>
        <p:nvSpPr>
          <p:cNvPr id="3" name="Slide Number Placeholder 2">
            <a:extLst>
              <a:ext uri="{FF2B5EF4-FFF2-40B4-BE49-F238E27FC236}">
                <a16:creationId xmlns:a16="http://schemas.microsoft.com/office/drawing/2014/main" id="{7111B8FA-9F13-02D7-C823-BE4A7011683A}"/>
              </a:ext>
            </a:extLst>
          </p:cNvPr>
          <p:cNvSpPr>
            <a:spLocks noGrp="1"/>
          </p:cNvSpPr>
          <p:nvPr>
            <p:ph type="sldNum" sz="quarter" idx="12"/>
          </p:nvPr>
        </p:nvSpPr>
        <p:spPr/>
        <p:txBody>
          <a:bodyPr/>
          <a:lstStyle/>
          <a:p>
            <a:fld id="{9A3E5643-D884-694F-ADCB-3F4DA390586C}" type="slidenum">
              <a:rPr lang="en-US" smtClean="0"/>
              <a:t>26</a:t>
            </a:fld>
            <a:endParaRPr lang="en-US"/>
          </a:p>
        </p:txBody>
      </p:sp>
      <p:pic>
        <p:nvPicPr>
          <p:cNvPr id="9" name="Picture 8" descr="A screenshot of a computer&#10;&#10;Description automatically generated">
            <a:extLst>
              <a:ext uri="{FF2B5EF4-FFF2-40B4-BE49-F238E27FC236}">
                <a16:creationId xmlns:a16="http://schemas.microsoft.com/office/drawing/2014/main" id="{1F38ED85-F898-932A-A82A-A527E02A0A06}"/>
              </a:ext>
            </a:extLst>
          </p:cNvPr>
          <p:cNvPicPr>
            <a:picLocks noChangeAspect="1"/>
          </p:cNvPicPr>
          <p:nvPr/>
        </p:nvPicPr>
        <p:blipFill rotWithShape="1">
          <a:blip r:embed="rId2"/>
          <a:srcRect t="42508"/>
          <a:stretch/>
        </p:blipFill>
        <p:spPr>
          <a:xfrm>
            <a:off x="368776" y="4094374"/>
            <a:ext cx="11204973" cy="1325563"/>
          </a:xfrm>
          <a:prstGeom prst="rect">
            <a:avLst/>
          </a:prstGeom>
        </p:spPr>
      </p:pic>
      <p:pic>
        <p:nvPicPr>
          <p:cNvPr id="11" name="Picture 10" descr="A computer code with text&#10;&#10;Description automatically generated">
            <a:extLst>
              <a:ext uri="{FF2B5EF4-FFF2-40B4-BE49-F238E27FC236}">
                <a16:creationId xmlns:a16="http://schemas.microsoft.com/office/drawing/2014/main" id="{052225D5-2EAD-35BC-04C7-F1827BA4B080}"/>
              </a:ext>
            </a:extLst>
          </p:cNvPr>
          <p:cNvPicPr>
            <a:picLocks noChangeAspect="1"/>
          </p:cNvPicPr>
          <p:nvPr/>
        </p:nvPicPr>
        <p:blipFill>
          <a:blip r:embed="rId3"/>
          <a:stretch>
            <a:fillRect/>
          </a:stretch>
        </p:blipFill>
        <p:spPr>
          <a:xfrm>
            <a:off x="368776" y="1528787"/>
            <a:ext cx="7393326" cy="2365864"/>
          </a:xfrm>
          <a:prstGeom prst="rect">
            <a:avLst/>
          </a:prstGeom>
        </p:spPr>
      </p:pic>
    </p:spTree>
    <p:extLst>
      <p:ext uri="{BB962C8B-B14F-4D97-AF65-F5344CB8AC3E}">
        <p14:creationId xmlns:p14="http://schemas.microsoft.com/office/powerpoint/2010/main" val="3314607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5576-DFB7-F160-4889-134B8CE51281}"/>
              </a:ext>
            </a:extLst>
          </p:cNvPr>
          <p:cNvSpPr>
            <a:spLocks noGrp="1"/>
          </p:cNvSpPr>
          <p:nvPr>
            <p:ph type="title"/>
          </p:nvPr>
        </p:nvSpPr>
        <p:spPr>
          <a:xfrm>
            <a:off x="838200" y="365125"/>
            <a:ext cx="10515600" cy="965895"/>
          </a:xfrm>
        </p:spPr>
        <p:txBody>
          <a:bodyPr/>
          <a:lstStyle/>
          <a:p>
            <a:r>
              <a:rPr lang="en-US" dirty="0"/>
              <a:t>Back Translation of Synonyms</a:t>
            </a:r>
          </a:p>
        </p:txBody>
      </p:sp>
      <p:sp>
        <p:nvSpPr>
          <p:cNvPr id="3" name="Date Placeholder 2">
            <a:extLst>
              <a:ext uri="{FF2B5EF4-FFF2-40B4-BE49-F238E27FC236}">
                <a16:creationId xmlns:a16="http://schemas.microsoft.com/office/drawing/2014/main" id="{7DD550C8-C2AD-40C2-5735-3539E10DD9B8}"/>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56B50B65-AFAE-6E14-1FDC-7C7BC79C75A1}"/>
              </a:ext>
            </a:extLst>
          </p:cNvPr>
          <p:cNvSpPr>
            <a:spLocks noGrp="1"/>
          </p:cNvSpPr>
          <p:nvPr>
            <p:ph type="sldNum" sz="quarter" idx="12"/>
          </p:nvPr>
        </p:nvSpPr>
        <p:spPr/>
        <p:txBody>
          <a:bodyPr/>
          <a:lstStyle/>
          <a:p>
            <a:fld id="{9A3E5643-D884-694F-ADCB-3F4DA390586C}" type="slidenum">
              <a:rPr lang="en-US" smtClean="0"/>
              <a:t>27</a:t>
            </a:fld>
            <a:endParaRPr lang="en-US"/>
          </a:p>
        </p:txBody>
      </p:sp>
      <p:pic>
        <p:nvPicPr>
          <p:cNvPr id="6" name="Picture 5" descr="A screenshot of a computer&#10;&#10;Description automatically generated">
            <a:extLst>
              <a:ext uri="{FF2B5EF4-FFF2-40B4-BE49-F238E27FC236}">
                <a16:creationId xmlns:a16="http://schemas.microsoft.com/office/drawing/2014/main" id="{0574D34F-FBD3-200D-25A6-09FEBFA48B88}"/>
              </a:ext>
            </a:extLst>
          </p:cNvPr>
          <p:cNvPicPr>
            <a:picLocks noChangeAspect="1"/>
          </p:cNvPicPr>
          <p:nvPr/>
        </p:nvPicPr>
        <p:blipFill>
          <a:blip r:embed="rId2"/>
          <a:stretch>
            <a:fillRect/>
          </a:stretch>
        </p:blipFill>
        <p:spPr>
          <a:xfrm>
            <a:off x="41374" y="1116877"/>
            <a:ext cx="12109251" cy="2617707"/>
          </a:xfrm>
          <a:prstGeom prst="rect">
            <a:avLst/>
          </a:prstGeom>
        </p:spPr>
      </p:pic>
    </p:spTree>
    <p:extLst>
      <p:ext uri="{BB962C8B-B14F-4D97-AF65-F5344CB8AC3E}">
        <p14:creationId xmlns:p14="http://schemas.microsoft.com/office/powerpoint/2010/main" val="1589279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B8BF07-BECB-CF97-8C04-40DB019E03C0}"/>
              </a:ext>
            </a:extLst>
          </p:cNvPr>
          <p:cNvSpPr>
            <a:spLocks noGrp="1"/>
          </p:cNvSpPr>
          <p:nvPr>
            <p:ph type="title"/>
          </p:nvPr>
        </p:nvSpPr>
        <p:spPr/>
        <p:txBody>
          <a:bodyPr>
            <a:normAutofit/>
          </a:bodyPr>
          <a:lstStyle/>
          <a:p>
            <a:r>
              <a:rPr lang="en-US" dirty="0"/>
              <a:t>Fill Mask (Cloze Task)</a:t>
            </a:r>
          </a:p>
        </p:txBody>
      </p:sp>
      <p:sp>
        <p:nvSpPr>
          <p:cNvPr id="3" name="Date Placeholder 2">
            <a:extLst>
              <a:ext uri="{FF2B5EF4-FFF2-40B4-BE49-F238E27FC236}">
                <a16:creationId xmlns:a16="http://schemas.microsoft.com/office/drawing/2014/main" id="{09157698-B8AB-0156-408B-B04CDB402E31}"/>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ACD398B7-ABB2-3ED6-87BC-B4275BF7461D}"/>
              </a:ext>
            </a:extLst>
          </p:cNvPr>
          <p:cNvSpPr>
            <a:spLocks noGrp="1"/>
          </p:cNvSpPr>
          <p:nvPr>
            <p:ph type="sldNum" sz="quarter" idx="12"/>
          </p:nvPr>
        </p:nvSpPr>
        <p:spPr/>
        <p:txBody>
          <a:bodyPr/>
          <a:lstStyle/>
          <a:p>
            <a:fld id="{9A3E5643-D884-694F-ADCB-3F4DA390586C}" type="slidenum">
              <a:rPr lang="en-US" smtClean="0"/>
              <a:t>28</a:t>
            </a:fld>
            <a:endParaRPr lang="en-US"/>
          </a:p>
        </p:txBody>
      </p:sp>
      <p:pic>
        <p:nvPicPr>
          <p:cNvPr id="16" name="Picture 15" descr="A screenshot of a computer&#10;&#10;Description automatically generated">
            <a:extLst>
              <a:ext uri="{FF2B5EF4-FFF2-40B4-BE49-F238E27FC236}">
                <a16:creationId xmlns:a16="http://schemas.microsoft.com/office/drawing/2014/main" id="{064D5975-EC9C-5908-C57B-5CBABD974999}"/>
              </a:ext>
            </a:extLst>
          </p:cNvPr>
          <p:cNvPicPr>
            <a:picLocks noChangeAspect="1"/>
          </p:cNvPicPr>
          <p:nvPr/>
        </p:nvPicPr>
        <p:blipFill>
          <a:blip r:embed="rId2"/>
          <a:stretch>
            <a:fillRect/>
          </a:stretch>
        </p:blipFill>
        <p:spPr>
          <a:xfrm>
            <a:off x="343320" y="1190343"/>
            <a:ext cx="5643477" cy="5086012"/>
          </a:xfrm>
          <a:prstGeom prst="rect">
            <a:avLst/>
          </a:prstGeom>
        </p:spPr>
      </p:pic>
    </p:spTree>
    <p:extLst>
      <p:ext uri="{BB962C8B-B14F-4D97-AF65-F5344CB8AC3E}">
        <p14:creationId xmlns:p14="http://schemas.microsoft.com/office/powerpoint/2010/main" val="2528995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AEE48F-6354-A849-32A6-5544BCF1A96D}"/>
              </a:ext>
            </a:extLst>
          </p:cNvPr>
          <p:cNvSpPr>
            <a:spLocks noGrp="1"/>
          </p:cNvSpPr>
          <p:nvPr>
            <p:ph type="title"/>
          </p:nvPr>
        </p:nvSpPr>
        <p:spPr/>
        <p:txBody>
          <a:bodyPr>
            <a:normAutofit fontScale="90000"/>
          </a:bodyPr>
          <a:lstStyle/>
          <a:p>
            <a:r>
              <a:rPr lang="en-US" dirty="0"/>
              <a:t>More Inference Tasks: Classification, Fill Mask, …</a:t>
            </a:r>
            <a:br>
              <a:rPr lang="en-US" dirty="0"/>
            </a:br>
            <a:r>
              <a:rPr lang="en-US" sz="4000" dirty="0">
                <a:latin typeface="Courier New" panose="02070309020205020404" pitchFamily="49" charset="0"/>
                <a:cs typeface="Courier New" panose="02070309020205020404" pitchFamily="49" charset="0"/>
              </a:rPr>
              <a:t>echo … | </a:t>
            </a:r>
            <a:r>
              <a:rPr lang="en-US" sz="4000" dirty="0" err="1">
                <a:latin typeface="Courier New" panose="02070309020205020404" pitchFamily="49" charset="0"/>
                <a:cs typeface="Courier New" panose="02070309020205020404" pitchFamily="49" charset="0"/>
              </a:rPr>
              <a:t>gft_predict</a:t>
            </a:r>
            <a:r>
              <a:rPr lang="en-US" sz="4000" dirty="0">
                <a:latin typeface="Courier New" panose="02070309020205020404" pitchFamily="49" charset="0"/>
                <a:cs typeface="Courier New" panose="02070309020205020404" pitchFamily="49" charset="0"/>
              </a:rPr>
              <a:t> –task fill-mask</a:t>
            </a:r>
            <a:endParaRPr lang="en-US"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168ADE2-C360-3D17-1126-333F4761E5AC}"/>
              </a:ext>
            </a:extLst>
          </p:cNvPr>
          <p:cNvSpPr>
            <a:spLocks noGrp="1"/>
          </p:cNvSpPr>
          <p:nvPr>
            <p:ph type="body" idx="1"/>
          </p:nvPr>
        </p:nvSpPr>
        <p:spPr/>
        <p:txBody>
          <a:bodyPr/>
          <a:lstStyle/>
          <a:p>
            <a:pPr algn="ctr"/>
            <a:r>
              <a:rPr lang="en-US" dirty="0"/>
              <a:t>BERT: Fill-Mask (Delvin et al, 2019)</a:t>
            </a:r>
          </a:p>
        </p:txBody>
      </p:sp>
      <p:graphicFrame>
        <p:nvGraphicFramePr>
          <p:cNvPr id="9" name="Content Placeholder 8">
            <a:extLst>
              <a:ext uri="{FF2B5EF4-FFF2-40B4-BE49-F238E27FC236}">
                <a16:creationId xmlns:a16="http://schemas.microsoft.com/office/drawing/2014/main" id="{D5B1DE39-C112-0CDD-43D2-FAFDD18C2267}"/>
              </a:ext>
            </a:extLst>
          </p:cNvPr>
          <p:cNvGraphicFramePr>
            <a:graphicFrameLocks noGrp="1"/>
          </p:cNvGraphicFramePr>
          <p:nvPr>
            <p:ph sz="half" idx="2"/>
          </p:nvPr>
        </p:nvGraphicFramePr>
        <p:xfrm>
          <a:off x="839788" y="2505075"/>
          <a:ext cx="5157786" cy="4306236"/>
        </p:xfrm>
        <a:graphic>
          <a:graphicData uri="http://schemas.openxmlformats.org/drawingml/2006/table">
            <a:tbl>
              <a:tblPr>
                <a:tableStyleId>{5C22544A-7EE6-4342-B048-85BDC9FD1C3A}</a:tableStyleId>
              </a:tblPr>
              <a:tblGrid>
                <a:gridCol w="1943753">
                  <a:extLst>
                    <a:ext uri="{9D8B030D-6E8A-4147-A177-3AD203B41FA5}">
                      <a16:colId xmlns:a16="http://schemas.microsoft.com/office/drawing/2014/main" val="2591693650"/>
                    </a:ext>
                  </a:extLst>
                </a:gridCol>
                <a:gridCol w="784412">
                  <a:extLst>
                    <a:ext uri="{9D8B030D-6E8A-4147-A177-3AD203B41FA5}">
                      <a16:colId xmlns:a16="http://schemas.microsoft.com/office/drawing/2014/main" val="3299756943"/>
                    </a:ext>
                  </a:extLst>
                </a:gridCol>
                <a:gridCol w="847165">
                  <a:extLst>
                    <a:ext uri="{9D8B030D-6E8A-4147-A177-3AD203B41FA5}">
                      <a16:colId xmlns:a16="http://schemas.microsoft.com/office/drawing/2014/main" val="2869335658"/>
                    </a:ext>
                  </a:extLst>
                </a:gridCol>
                <a:gridCol w="709432">
                  <a:extLst>
                    <a:ext uri="{9D8B030D-6E8A-4147-A177-3AD203B41FA5}">
                      <a16:colId xmlns:a16="http://schemas.microsoft.com/office/drawing/2014/main" val="3035160715"/>
                    </a:ext>
                  </a:extLst>
                </a:gridCol>
                <a:gridCol w="873024">
                  <a:extLst>
                    <a:ext uri="{9D8B030D-6E8A-4147-A177-3AD203B41FA5}">
                      <a16:colId xmlns:a16="http://schemas.microsoft.com/office/drawing/2014/main" val="1337641381"/>
                    </a:ext>
                  </a:extLst>
                </a:gridCol>
              </a:tblGrid>
              <a:tr h="507438">
                <a:tc>
                  <a:txBody>
                    <a:bodyPr/>
                    <a:lstStyle/>
                    <a:p>
                      <a:pPr algn="ctr" fontAlgn="b"/>
                      <a:r>
                        <a:rPr lang="en-US" sz="1800" b="1" u="none" strike="noStrike" dirty="0">
                          <a:effectLst/>
                        </a:rPr>
                        <a:t>Input</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gridSpan="2">
                  <a:txBody>
                    <a:bodyPr/>
                    <a:lstStyle/>
                    <a:p>
                      <a:pPr algn="ctr" fontAlgn="b"/>
                      <a:r>
                        <a:rPr lang="en-US" sz="1800" b="1" u="none" strike="noStrike" dirty="0">
                          <a:effectLst/>
                        </a:rPr>
                        <a:t>Choice 1</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tc gridSpan="2">
                  <a:txBody>
                    <a:bodyPr/>
                    <a:lstStyle/>
                    <a:p>
                      <a:pPr algn="ctr" fontAlgn="b"/>
                      <a:r>
                        <a:rPr lang="en-US" sz="1800" b="1" u="none" strike="noStrike" dirty="0">
                          <a:effectLst/>
                        </a:rPr>
                        <a:t>Choice 2</a:t>
                      </a:r>
                      <a:endParaRPr lang="en-US" sz="1800" b="1" i="0" u="none" strike="noStrike" dirty="0">
                        <a:solidFill>
                          <a:srgbClr val="000000"/>
                        </a:solidFill>
                        <a:effectLst/>
                        <a:latin typeface="Calibri" panose="020F0502020204030204" pitchFamily="34" charset="0"/>
                      </a:endParaRPr>
                    </a:p>
                  </a:txBody>
                  <a:tcPr marL="8861" marR="8861" marT="8861" marB="0" anchor="ctr">
                    <a:solidFill>
                      <a:schemeClr val="accent6">
                        <a:lumMod val="40000"/>
                        <a:lumOff val="60000"/>
                      </a:schemeClr>
                    </a:solidFill>
                  </a:tcPr>
                </a:tc>
                <a:tc hMerge="1">
                  <a:txBody>
                    <a:bodyPr/>
                    <a:lstStyle/>
                    <a:p>
                      <a:endParaRPr lang="en-US"/>
                    </a:p>
                  </a:txBody>
                  <a:tcPr/>
                </a:tc>
                <a:extLst>
                  <a:ext uri="{0D108BD9-81ED-4DB2-BD59-A6C34878D82A}">
                    <a16:rowId xmlns:a16="http://schemas.microsoft.com/office/drawing/2014/main" val="4153782240"/>
                  </a:ext>
                </a:extLst>
              </a:tr>
              <a:tr h="507438">
                <a:tc>
                  <a:txBody>
                    <a:bodyPr/>
                    <a:lstStyle/>
                    <a:p>
                      <a:pPr algn="ctr" fontAlgn="b"/>
                      <a:r>
                        <a:rPr lang="en-US" sz="1600" u="none" strike="noStrike" dirty="0">
                          <a:effectLst/>
                        </a:rPr>
                        <a:t>I &lt;mask&gt; you</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30%</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860502546"/>
                  </a:ext>
                </a:extLst>
              </a:tr>
              <a:tr h="507438">
                <a:tc>
                  <a:txBody>
                    <a:bodyPr/>
                    <a:lstStyle/>
                    <a:p>
                      <a:pPr algn="ctr" fontAlgn="b"/>
                      <a:r>
                        <a:rPr lang="en-US" sz="1600" u="none" strike="noStrike" dirty="0">
                          <a:effectLst/>
                        </a:rPr>
                        <a:t>I &lt;mask&gt; him</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14%</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597936790"/>
                  </a:ext>
                </a:extLst>
              </a:tr>
              <a:tr h="507438">
                <a:tc>
                  <a:txBody>
                    <a:bodyPr/>
                    <a:lstStyle/>
                    <a:p>
                      <a:pPr algn="ctr" fontAlgn="b"/>
                      <a:r>
                        <a:rPr lang="en-US" sz="1600" u="none" strike="noStrike" dirty="0">
                          <a:effectLst/>
                        </a:rPr>
                        <a:t>I &lt;mask&gt; her</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love</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16%</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miss</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2716209172"/>
                  </a:ext>
                </a:extLst>
              </a:tr>
              <a:tr h="507438">
                <a:tc>
                  <a:txBody>
                    <a:bodyPr/>
                    <a:lstStyle/>
                    <a:p>
                      <a:pPr algn="ctr" fontAlgn="b"/>
                      <a:r>
                        <a:rPr lang="en-US" sz="1600" u="none" strike="noStrike" dirty="0">
                          <a:effectLst/>
                        </a:rPr>
                        <a:t>I love &lt;mask&gt; </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dirty="0">
                          <a:effectLst/>
                        </a:rPr>
                        <a:t>him</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cats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688834797"/>
                  </a:ext>
                </a:extLst>
              </a:tr>
              <a:tr h="507438">
                <a:tc>
                  <a:txBody>
                    <a:bodyPr/>
                    <a:lstStyle/>
                    <a:p>
                      <a:pPr algn="ctr" fontAlgn="b"/>
                      <a:r>
                        <a:rPr lang="en-US" sz="1600" u="none" strike="noStrike" dirty="0">
                          <a:effectLst/>
                        </a:rPr>
                        <a:t>I &lt;mask&gt; New York</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love</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miss</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17%</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009888989"/>
                  </a:ext>
                </a:extLst>
              </a:tr>
              <a:tr h="630804">
                <a:tc>
                  <a:txBody>
                    <a:bodyPr/>
                    <a:lstStyle/>
                    <a:p>
                      <a:pPr algn="ctr" fontAlgn="b"/>
                      <a:r>
                        <a:rPr lang="en-US" sz="1600" u="none" strike="noStrike" dirty="0">
                          <a:effectLst/>
                        </a:rPr>
                        <a:t>I love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funny</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337285463"/>
                  </a:ext>
                </a:extLst>
              </a:tr>
              <a:tr h="630804">
                <a:tc>
                  <a:txBody>
                    <a:bodyPr/>
                    <a:lstStyle/>
                    <a:p>
                      <a:pPr algn="ctr" fontAlgn="b"/>
                      <a:r>
                        <a:rPr lang="en-US" sz="1600" u="none" strike="noStrike" dirty="0">
                          <a:effectLst/>
                        </a:rPr>
                        <a:t>I hate the &lt;mask&gt; guy</a:t>
                      </a:r>
                      <a:endParaRPr lang="en-US" sz="1600" b="0" i="0" u="none" strike="noStrike" dirty="0">
                        <a:solidFill>
                          <a:srgbClr val="090909"/>
                        </a:solidFill>
                        <a:effectLst/>
                        <a:latin typeface="Menlo" panose="020B0609030804020204" pitchFamily="49" charset="0"/>
                      </a:endParaRPr>
                    </a:p>
                  </a:txBody>
                  <a:tcPr marL="8861" marR="8861" marT="8861" marB="0" anchor="ctr"/>
                </a:tc>
                <a:tc>
                  <a:txBody>
                    <a:bodyPr/>
                    <a:lstStyle/>
                    <a:p>
                      <a:pPr algn="ctr" fontAlgn="b"/>
                      <a:r>
                        <a:rPr lang="en-US" sz="1600" u="none" strike="noStrike">
                          <a:effectLst/>
                        </a:rPr>
                        <a:t>fucking</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a:effectLst/>
                        </a:rPr>
                        <a:t>pizza</a:t>
                      </a:r>
                      <a:endParaRPr lang="en-US" sz="1600" b="0" i="0" u="none" strike="noStrike">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8861" marR="8861" marT="8861" marB="0" anchor="ctr">
                    <a:solidFill>
                      <a:schemeClr val="accent4">
                        <a:lumMod val="20000"/>
                        <a:lumOff val="80000"/>
                      </a:schemeClr>
                    </a:solidFill>
                  </a:tcPr>
                </a:tc>
                <a:extLst>
                  <a:ext uri="{0D108BD9-81ED-4DB2-BD59-A6C34878D82A}">
                    <a16:rowId xmlns:a16="http://schemas.microsoft.com/office/drawing/2014/main" val="4260308936"/>
                  </a:ext>
                </a:extLst>
              </a:tr>
            </a:tbl>
          </a:graphicData>
        </a:graphic>
      </p:graphicFrame>
      <p:sp>
        <p:nvSpPr>
          <p:cNvPr id="5" name="Text Placeholder 4">
            <a:extLst>
              <a:ext uri="{FF2B5EF4-FFF2-40B4-BE49-F238E27FC236}">
                <a16:creationId xmlns:a16="http://schemas.microsoft.com/office/drawing/2014/main" id="{D9F68061-E397-C4DE-FC94-3C86E224E2C9}"/>
              </a:ext>
            </a:extLst>
          </p:cNvPr>
          <p:cNvSpPr>
            <a:spLocks noGrp="1"/>
          </p:cNvSpPr>
          <p:nvPr>
            <p:ph type="body" sz="quarter" idx="3"/>
          </p:nvPr>
        </p:nvSpPr>
        <p:spPr/>
        <p:txBody>
          <a:bodyPr/>
          <a:lstStyle/>
          <a:p>
            <a:pPr algn="ctr"/>
            <a:r>
              <a:rPr lang="en-US" dirty="0"/>
              <a:t>Cloze Task (1953)</a:t>
            </a:r>
          </a:p>
        </p:txBody>
      </p:sp>
      <p:pic>
        <p:nvPicPr>
          <p:cNvPr id="3" name="Content Placeholder 2">
            <a:extLst>
              <a:ext uri="{FF2B5EF4-FFF2-40B4-BE49-F238E27FC236}">
                <a16:creationId xmlns:a16="http://schemas.microsoft.com/office/drawing/2014/main" id="{4F3F3918-EB08-0242-8405-F129FFE549C6}"/>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tretch>
            <a:fillRect/>
          </a:stretch>
        </p:blipFill>
        <p:spPr bwMode="auto">
          <a:xfrm>
            <a:off x="6534509" y="2505075"/>
            <a:ext cx="4458569" cy="3684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ED780C-54FC-F5C0-618B-109393A3B4B1}"/>
              </a:ext>
            </a:extLst>
          </p:cNvPr>
          <p:cNvSpPr txBox="1"/>
          <p:nvPr/>
        </p:nvSpPr>
        <p:spPr>
          <a:xfrm>
            <a:off x="6172200" y="6231265"/>
            <a:ext cx="4776536" cy="523220"/>
          </a:xfrm>
          <a:prstGeom prst="rect">
            <a:avLst/>
          </a:prstGeom>
          <a:noFill/>
        </p:spPr>
        <p:txBody>
          <a:bodyPr wrap="square" rtlCol="0">
            <a:spAutoFit/>
          </a:bodyPr>
          <a:lstStyle/>
          <a:p>
            <a:r>
              <a:rPr lang="en-US" sz="1400" dirty="0"/>
              <a:t>By Laurie Sullivan - DSC01784, CC BY 2.0, </a:t>
            </a:r>
            <a:r>
              <a:rPr lang="en-US" sz="1400" dirty="0">
                <a:hlinkClick r:id="rId3"/>
              </a:rPr>
              <a:t>https://commons.wikimedia.org/w/index.php?curid=62727253</a:t>
            </a:r>
            <a:r>
              <a:rPr lang="en-US" sz="1400" dirty="0"/>
              <a:t> </a:t>
            </a:r>
          </a:p>
        </p:txBody>
      </p:sp>
    </p:spTree>
    <p:extLst>
      <p:ext uri="{BB962C8B-B14F-4D97-AF65-F5344CB8AC3E}">
        <p14:creationId xmlns:p14="http://schemas.microsoft.com/office/powerpoint/2010/main" val="897384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48E0-94D7-42EA-4E9B-890D8A926970}"/>
              </a:ext>
            </a:extLst>
          </p:cNvPr>
          <p:cNvSpPr>
            <a:spLocks noGrp="1"/>
          </p:cNvSpPr>
          <p:nvPr>
            <p:ph type="title"/>
          </p:nvPr>
        </p:nvSpPr>
        <p:spPr/>
        <p:txBody>
          <a:bodyPr/>
          <a:lstStyle/>
          <a:p>
            <a:r>
              <a:rPr lang="en-US" dirty="0"/>
              <a:t>Easy: If you are a Researcher/</a:t>
            </a:r>
            <a:r>
              <a:rPr lang="en-US" dirty="0" err="1"/>
              <a:t>Practioner</a:t>
            </a:r>
            <a:endParaRPr lang="en-US" dirty="0"/>
          </a:p>
        </p:txBody>
      </p:sp>
      <p:sp>
        <p:nvSpPr>
          <p:cNvPr id="6" name="Content Placeholder 5">
            <a:extLst>
              <a:ext uri="{FF2B5EF4-FFF2-40B4-BE49-F238E27FC236}">
                <a16:creationId xmlns:a16="http://schemas.microsoft.com/office/drawing/2014/main" id="{8EE2523C-D30D-3FAD-EA29-2FEB612E92AF}"/>
              </a:ext>
            </a:extLst>
          </p:cNvPr>
          <p:cNvSpPr>
            <a:spLocks noGrp="1"/>
          </p:cNvSpPr>
          <p:nvPr>
            <p:ph idx="1"/>
          </p:nvPr>
        </p:nvSpPr>
        <p:spPr/>
        <p:txBody>
          <a:bodyPr/>
          <a:lstStyle/>
          <a:p>
            <a:r>
              <a:rPr lang="en-US" dirty="0"/>
              <a:t>What can you do right now </a:t>
            </a:r>
          </a:p>
          <a:p>
            <a:pPr lvl="1"/>
            <a:r>
              <a:rPr lang="en-US" dirty="0"/>
              <a:t>without too much effort</a:t>
            </a:r>
          </a:p>
          <a:p>
            <a:r>
              <a:rPr lang="en-US" dirty="0"/>
              <a:t> What other low hanging fruits are out there?</a:t>
            </a:r>
          </a:p>
          <a:p>
            <a:pPr lvl="1"/>
            <a:r>
              <a:rPr lang="en-US" dirty="0"/>
              <a:t>Research opportunities</a:t>
            </a:r>
          </a:p>
          <a:p>
            <a:pPr lvl="2"/>
            <a:r>
              <a:rPr lang="en-US" dirty="0"/>
              <a:t>Pros/Cons</a:t>
            </a:r>
          </a:p>
          <a:p>
            <a:pPr lvl="2"/>
            <a:r>
              <a:rPr lang="en-US" dirty="0"/>
              <a:t>Pointers to related work</a:t>
            </a:r>
          </a:p>
        </p:txBody>
      </p:sp>
      <p:sp>
        <p:nvSpPr>
          <p:cNvPr id="5" name="Footer Placeholder 4">
            <a:extLst>
              <a:ext uri="{FF2B5EF4-FFF2-40B4-BE49-F238E27FC236}">
                <a16:creationId xmlns:a16="http://schemas.microsoft.com/office/drawing/2014/main" id="{1913DDCD-D167-BA27-F2E8-41D11B6E05B8}"/>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78064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E349522-87B1-03F0-F353-55D2B45597C1}"/>
              </a:ext>
            </a:extLst>
          </p:cNvPr>
          <p:cNvSpPr>
            <a:spLocks noGrp="1"/>
          </p:cNvSpPr>
          <p:nvPr>
            <p:ph type="title"/>
          </p:nvPr>
        </p:nvSpPr>
        <p:spPr/>
        <p:txBody>
          <a:bodyPr/>
          <a:lstStyle/>
          <a:p>
            <a:r>
              <a:rPr lang="en-US" dirty="0"/>
              <a:t>Lots of History:</a:t>
            </a:r>
            <a:br>
              <a:rPr lang="en-US" dirty="0"/>
            </a:br>
            <a:r>
              <a:rPr lang="en-US" sz="2400" dirty="0"/>
              <a:t>Fill-mask, Cloze Task, Entropy</a:t>
            </a:r>
            <a:endParaRPr lang="en-US" dirty="0"/>
          </a:p>
        </p:txBody>
      </p:sp>
      <p:pic>
        <p:nvPicPr>
          <p:cNvPr id="12" name="Content Placeholder 11" descr="A black and white text on a white background&#10;&#10;Description automatically generated">
            <a:extLst>
              <a:ext uri="{FF2B5EF4-FFF2-40B4-BE49-F238E27FC236}">
                <a16:creationId xmlns:a16="http://schemas.microsoft.com/office/drawing/2014/main" id="{BFC33426-E3D9-C13C-C20E-ADCE2A6155CE}"/>
              </a:ext>
            </a:extLst>
          </p:cNvPr>
          <p:cNvPicPr>
            <a:picLocks noGrp="1" noChangeAspect="1"/>
          </p:cNvPicPr>
          <p:nvPr>
            <p:ph sz="half" idx="1"/>
          </p:nvPr>
        </p:nvPicPr>
        <p:blipFill>
          <a:blip r:embed="rId2"/>
          <a:stretch>
            <a:fillRect/>
          </a:stretch>
        </p:blipFill>
        <p:spPr>
          <a:xfrm>
            <a:off x="838200" y="3050470"/>
            <a:ext cx="5181600" cy="1901647"/>
          </a:xfrm>
        </p:spPr>
      </p:pic>
      <p:pic>
        <p:nvPicPr>
          <p:cNvPr id="10" name="Content Placeholder 9" descr="A close-up of a paper&#10;&#10;Description automatically generated">
            <a:extLst>
              <a:ext uri="{FF2B5EF4-FFF2-40B4-BE49-F238E27FC236}">
                <a16:creationId xmlns:a16="http://schemas.microsoft.com/office/drawing/2014/main" id="{7E125F55-AC12-DA6A-7092-790E8B7B9AFA}"/>
              </a:ext>
            </a:extLst>
          </p:cNvPr>
          <p:cNvPicPr>
            <a:picLocks noGrp="1" noChangeAspect="1"/>
          </p:cNvPicPr>
          <p:nvPr>
            <p:ph sz="half" idx="2"/>
          </p:nvPr>
        </p:nvPicPr>
        <p:blipFill>
          <a:blip r:embed="rId3"/>
          <a:stretch>
            <a:fillRect/>
          </a:stretch>
        </p:blipFill>
        <p:spPr>
          <a:xfrm>
            <a:off x="6172200" y="2339408"/>
            <a:ext cx="5181600" cy="3323771"/>
          </a:xfrm>
        </p:spPr>
      </p:pic>
      <p:sp>
        <p:nvSpPr>
          <p:cNvPr id="7" name="Date Placeholder 6">
            <a:extLst>
              <a:ext uri="{FF2B5EF4-FFF2-40B4-BE49-F238E27FC236}">
                <a16:creationId xmlns:a16="http://schemas.microsoft.com/office/drawing/2014/main" id="{7EF29C52-05F9-6FB3-B7EB-77F8FB9CD9B3}"/>
              </a:ext>
            </a:extLst>
          </p:cNvPr>
          <p:cNvSpPr>
            <a:spLocks noGrp="1"/>
          </p:cNvSpPr>
          <p:nvPr>
            <p:ph type="dt" sz="half" idx="10"/>
          </p:nvPr>
        </p:nvSpPr>
        <p:spPr/>
        <p:txBody>
          <a:bodyPr/>
          <a:lstStyle/>
          <a:p>
            <a:r>
              <a:rPr lang="en-US"/>
              <a:t>10/12/2023</a:t>
            </a:r>
          </a:p>
        </p:txBody>
      </p:sp>
      <p:sp>
        <p:nvSpPr>
          <p:cNvPr id="8" name="Slide Number Placeholder 7">
            <a:extLst>
              <a:ext uri="{FF2B5EF4-FFF2-40B4-BE49-F238E27FC236}">
                <a16:creationId xmlns:a16="http://schemas.microsoft.com/office/drawing/2014/main" id="{170D9CEE-6CEE-43F8-E443-A59C14540D9B}"/>
              </a:ext>
            </a:extLst>
          </p:cNvPr>
          <p:cNvSpPr>
            <a:spLocks noGrp="1"/>
          </p:cNvSpPr>
          <p:nvPr>
            <p:ph type="sldNum" sz="quarter" idx="12"/>
          </p:nvPr>
        </p:nvSpPr>
        <p:spPr/>
        <p:txBody>
          <a:bodyPr/>
          <a:lstStyle/>
          <a:p>
            <a:fld id="{9A3E5643-D884-694F-ADCB-3F4DA390586C}" type="slidenum">
              <a:rPr lang="en-US" smtClean="0"/>
              <a:t>30</a:t>
            </a:fld>
            <a:endParaRPr lang="en-US"/>
          </a:p>
        </p:txBody>
      </p:sp>
    </p:spTree>
    <p:extLst>
      <p:ext uri="{BB962C8B-B14F-4D97-AF65-F5344CB8AC3E}">
        <p14:creationId xmlns:p14="http://schemas.microsoft.com/office/powerpoint/2010/main" val="2124630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378400-46D5-75B8-C7B4-A14FD6684006}"/>
              </a:ext>
            </a:extLst>
          </p:cNvPr>
          <p:cNvSpPr>
            <a:spLocks noGrp="1"/>
          </p:cNvSpPr>
          <p:nvPr>
            <p:ph type="title"/>
          </p:nvPr>
        </p:nvSpPr>
        <p:spPr/>
        <p:txBody>
          <a:bodyPr/>
          <a:lstStyle/>
          <a:p>
            <a:r>
              <a:rPr lang="en-US" dirty="0"/>
              <a:t>Guess the missing word in a cliché</a:t>
            </a:r>
            <a:br>
              <a:rPr lang="en-US" dirty="0"/>
            </a:br>
            <a:r>
              <a:rPr lang="en-US" sz="3200" dirty="0"/>
              <a:t>(from “Emerging trends: Deep nets for poets”) </a:t>
            </a:r>
            <a:endParaRPr lang="en-US" dirty="0"/>
          </a:p>
        </p:txBody>
      </p:sp>
      <p:sp>
        <p:nvSpPr>
          <p:cNvPr id="9" name="Text Placeholder 8">
            <a:extLst>
              <a:ext uri="{FF2B5EF4-FFF2-40B4-BE49-F238E27FC236}">
                <a16:creationId xmlns:a16="http://schemas.microsoft.com/office/drawing/2014/main" id="{7CFD55F3-6763-6CA2-D718-B67B3485F97B}"/>
              </a:ext>
            </a:extLst>
          </p:cNvPr>
          <p:cNvSpPr>
            <a:spLocks noGrp="1"/>
          </p:cNvSpPr>
          <p:nvPr>
            <p:ph type="body" idx="1"/>
          </p:nvPr>
        </p:nvSpPr>
        <p:spPr/>
        <p:txBody>
          <a:bodyPr/>
          <a:lstStyle/>
          <a:p>
            <a:r>
              <a:rPr lang="en-US" dirty="0"/>
              <a:t>Fill Mask</a:t>
            </a:r>
          </a:p>
        </p:txBody>
      </p:sp>
      <p:pic>
        <p:nvPicPr>
          <p:cNvPr id="16" name="Content Placeholder 15" descr="A screenshot of a computer&#10;&#10;Description automatically generated">
            <a:extLst>
              <a:ext uri="{FF2B5EF4-FFF2-40B4-BE49-F238E27FC236}">
                <a16:creationId xmlns:a16="http://schemas.microsoft.com/office/drawing/2014/main" id="{6C300962-7537-ECAB-B5AD-075EE8BF088C}"/>
              </a:ext>
            </a:extLst>
          </p:cNvPr>
          <p:cNvPicPr>
            <a:picLocks noGrp="1" noChangeAspect="1"/>
          </p:cNvPicPr>
          <p:nvPr>
            <p:ph sz="half" idx="2"/>
          </p:nvPr>
        </p:nvPicPr>
        <p:blipFill>
          <a:blip r:embed="rId2"/>
          <a:stretch>
            <a:fillRect/>
          </a:stretch>
        </p:blipFill>
        <p:spPr>
          <a:xfrm>
            <a:off x="217564" y="2505075"/>
            <a:ext cx="7492429" cy="4113993"/>
          </a:xfrm>
        </p:spPr>
      </p:pic>
      <p:sp>
        <p:nvSpPr>
          <p:cNvPr id="11" name="Text Placeholder 10">
            <a:extLst>
              <a:ext uri="{FF2B5EF4-FFF2-40B4-BE49-F238E27FC236}">
                <a16:creationId xmlns:a16="http://schemas.microsoft.com/office/drawing/2014/main" id="{D019E80D-9346-627F-577D-FE43C9DAF490}"/>
              </a:ext>
            </a:extLst>
          </p:cNvPr>
          <p:cNvSpPr>
            <a:spLocks noGrp="1"/>
          </p:cNvSpPr>
          <p:nvPr>
            <p:ph type="body" sz="quarter" idx="3"/>
          </p:nvPr>
        </p:nvSpPr>
        <p:spPr>
          <a:xfrm>
            <a:off x="7503221" y="1737129"/>
            <a:ext cx="5183188" cy="823912"/>
          </a:xfrm>
        </p:spPr>
        <p:txBody>
          <a:bodyPr/>
          <a:lstStyle/>
          <a:p>
            <a:r>
              <a:rPr lang="en-US" dirty="0"/>
              <a:t>Autocomplete in Search</a:t>
            </a:r>
          </a:p>
        </p:txBody>
      </p:sp>
      <p:pic>
        <p:nvPicPr>
          <p:cNvPr id="14" name="Content Placeholder 13" descr="A screenshot of a phone&#10;&#10;Description automatically generated">
            <a:extLst>
              <a:ext uri="{FF2B5EF4-FFF2-40B4-BE49-F238E27FC236}">
                <a16:creationId xmlns:a16="http://schemas.microsoft.com/office/drawing/2014/main" id="{47EF2745-2FE7-FF58-3B0E-3A446084A048}"/>
              </a:ext>
            </a:extLst>
          </p:cNvPr>
          <p:cNvPicPr>
            <a:picLocks noGrp="1" noChangeAspect="1"/>
          </p:cNvPicPr>
          <p:nvPr>
            <p:ph sz="quarter" idx="4"/>
          </p:nvPr>
        </p:nvPicPr>
        <p:blipFill rotWithShape="1">
          <a:blip r:embed="rId3"/>
          <a:srcRect l="14473" t="6235"/>
          <a:stretch/>
        </p:blipFill>
        <p:spPr>
          <a:xfrm>
            <a:off x="7612785" y="2561040"/>
            <a:ext cx="2997501" cy="4066389"/>
          </a:xfrm>
        </p:spPr>
      </p:pic>
      <p:sp>
        <p:nvSpPr>
          <p:cNvPr id="3" name="Date Placeholder 2">
            <a:extLst>
              <a:ext uri="{FF2B5EF4-FFF2-40B4-BE49-F238E27FC236}">
                <a16:creationId xmlns:a16="http://schemas.microsoft.com/office/drawing/2014/main" id="{94CDCBF2-9BFD-4163-897A-44FB9E860D63}"/>
              </a:ext>
            </a:extLst>
          </p:cNvPr>
          <p:cNvSpPr>
            <a:spLocks noGrp="1"/>
          </p:cNvSpPr>
          <p:nvPr>
            <p:ph type="dt" sz="half" idx="10"/>
          </p:nvPr>
        </p:nvSpPr>
        <p:spPr/>
        <p:txBody>
          <a:bodyPr/>
          <a:lstStyle/>
          <a:p>
            <a:r>
              <a:rPr lang="en-US"/>
              <a:t>10/12/2023</a:t>
            </a:r>
          </a:p>
        </p:txBody>
      </p:sp>
      <p:sp>
        <p:nvSpPr>
          <p:cNvPr id="4" name="Slide Number Placeholder 3">
            <a:extLst>
              <a:ext uri="{FF2B5EF4-FFF2-40B4-BE49-F238E27FC236}">
                <a16:creationId xmlns:a16="http://schemas.microsoft.com/office/drawing/2014/main" id="{4B8362C6-0916-52C0-D42A-EBE127AB68EC}"/>
              </a:ext>
            </a:extLst>
          </p:cNvPr>
          <p:cNvSpPr>
            <a:spLocks noGrp="1"/>
          </p:cNvSpPr>
          <p:nvPr>
            <p:ph type="sldNum" sz="quarter" idx="12"/>
          </p:nvPr>
        </p:nvSpPr>
        <p:spPr/>
        <p:txBody>
          <a:bodyPr/>
          <a:lstStyle/>
          <a:p>
            <a:fld id="{9A3E5643-D884-694F-ADCB-3F4DA390586C}" type="slidenum">
              <a:rPr lang="en-US" smtClean="0"/>
              <a:t>31</a:t>
            </a:fld>
            <a:endParaRPr lang="en-US"/>
          </a:p>
        </p:txBody>
      </p:sp>
      <p:pic>
        <p:nvPicPr>
          <p:cNvPr id="22530" name="Picture 2">
            <a:extLst>
              <a:ext uri="{FF2B5EF4-FFF2-40B4-BE49-F238E27FC236}">
                <a16:creationId xmlns:a16="http://schemas.microsoft.com/office/drawing/2014/main" id="{6B8E1822-FB19-4087-CCF6-4D02752C8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2605" y="136525"/>
            <a:ext cx="1815007" cy="1815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064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D40F0-6797-4520-86D2-B1215B427F0C}"/>
              </a:ext>
            </a:extLst>
          </p:cNvPr>
          <p:cNvPicPr>
            <a:picLocks noChangeAspect="1"/>
          </p:cNvPicPr>
          <p:nvPr/>
        </p:nvPicPr>
        <p:blipFill>
          <a:blip r:embed="rId2"/>
          <a:stretch>
            <a:fillRect/>
          </a:stretch>
        </p:blipFill>
        <p:spPr>
          <a:xfrm>
            <a:off x="5937440" y="1824975"/>
            <a:ext cx="4342058" cy="3100279"/>
          </a:xfrm>
          <a:prstGeom prst="rect">
            <a:avLst/>
          </a:prstGeom>
        </p:spPr>
      </p:pic>
      <p:pic>
        <p:nvPicPr>
          <p:cNvPr id="7" name="Picture 6">
            <a:extLst>
              <a:ext uri="{FF2B5EF4-FFF2-40B4-BE49-F238E27FC236}">
                <a16:creationId xmlns:a16="http://schemas.microsoft.com/office/drawing/2014/main" id="{C1234ED8-26F2-4F61-B026-AD9BDF0AF055}"/>
              </a:ext>
            </a:extLst>
          </p:cNvPr>
          <p:cNvPicPr>
            <a:picLocks noChangeAspect="1"/>
          </p:cNvPicPr>
          <p:nvPr/>
        </p:nvPicPr>
        <p:blipFill>
          <a:blip r:embed="rId3"/>
          <a:stretch>
            <a:fillRect/>
          </a:stretch>
        </p:blipFill>
        <p:spPr>
          <a:xfrm>
            <a:off x="1763279" y="1785555"/>
            <a:ext cx="3660583" cy="3142270"/>
          </a:xfrm>
          <a:prstGeom prst="rect">
            <a:avLst/>
          </a:prstGeom>
        </p:spPr>
      </p:pic>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1ADADFCE-C255-4E81-86C3-DC7461A8D28D}"/>
                  </a:ext>
                </a:extLst>
              </p:cNvPr>
              <p:cNvSpPr>
                <a:spLocks noGrp="1"/>
              </p:cNvSpPr>
              <p:nvPr>
                <p:ph type="title"/>
              </p:nvPr>
            </p:nvSpPr>
            <p:spPr>
              <a:xfrm>
                <a:off x="269241" y="289957"/>
                <a:ext cx="11655840" cy="899537"/>
              </a:xfrm>
            </p:spPr>
            <p:txBody>
              <a:bodyPr/>
              <a:lstStyle/>
              <a:p>
                <a:r>
                  <a:rPr lang="en-US" dirty="0"/>
                  <a:t>Autocomplete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Fill-Mask</a:t>
                </a:r>
              </a:p>
            </p:txBody>
          </p:sp>
        </mc:Choice>
        <mc:Fallback xmlns="">
          <p:sp>
            <p:nvSpPr>
              <p:cNvPr id="8" name="Title 1">
                <a:extLst>
                  <a:ext uri="{FF2B5EF4-FFF2-40B4-BE49-F238E27FC236}">
                    <a16:creationId xmlns:a16="http://schemas.microsoft.com/office/drawing/2014/main" id="{1ADADFCE-C255-4E81-86C3-DC7461A8D28D}"/>
                  </a:ext>
                </a:extLst>
              </p:cNvPr>
              <p:cNvSpPr>
                <a:spLocks noGrp="1" noRot="1" noChangeAspect="1" noMove="1" noResize="1" noEditPoints="1" noAdjustHandles="1" noChangeArrowheads="1" noChangeShapeType="1" noTextEdit="1"/>
              </p:cNvSpPr>
              <p:nvPr>
                <p:ph type="title"/>
              </p:nvPr>
            </p:nvSpPr>
            <p:spPr>
              <a:xfrm>
                <a:off x="269241" y="289957"/>
                <a:ext cx="11655840" cy="899537"/>
              </a:xfrm>
              <a:blipFill>
                <a:blip r:embed="rId4"/>
                <a:stretch>
                  <a:fillRect l="-2179" t="-11268" b="-22535"/>
                </a:stretch>
              </a:blipFill>
            </p:spPr>
            <p:txBody>
              <a:bodyPr/>
              <a:lstStyle/>
              <a:p>
                <a:r>
                  <a:rPr lang="en-US">
                    <a:noFill/>
                  </a:rPr>
                  <a:t> </a:t>
                </a:r>
              </a:p>
            </p:txBody>
          </p:sp>
        </mc:Fallback>
      </mc:AlternateContent>
    </p:spTree>
    <p:extLst>
      <p:ext uri="{BB962C8B-B14F-4D97-AF65-F5344CB8AC3E}">
        <p14:creationId xmlns:p14="http://schemas.microsoft.com/office/powerpoint/2010/main" val="6044830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43AD2D-D494-A85F-A1DA-F17353DDBD1D}"/>
              </a:ext>
            </a:extLst>
          </p:cNvPr>
          <p:cNvSpPr>
            <a:spLocks noGrp="1"/>
          </p:cNvSpPr>
          <p:nvPr>
            <p:ph type="title"/>
          </p:nvPr>
        </p:nvSpPr>
        <p:spPr/>
        <p:txBody>
          <a:bodyPr/>
          <a:lstStyle/>
          <a:p>
            <a:r>
              <a:rPr lang="en-US" dirty="0"/>
              <a:t>Massive Growth </a:t>
            </a:r>
            <a:r>
              <a:rPr lang="en-US" dirty="0">
                <a:sym typeface="Wingdings" pitchFamily="2" charset="2"/>
              </a:rPr>
              <a:t> Mistaken Impression that everything is new (and there is no history)</a:t>
            </a:r>
            <a:endParaRPr lang="en-US" dirty="0"/>
          </a:p>
        </p:txBody>
      </p:sp>
      <p:sp>
        <p:nvSpPr>
          <p:cNvPr id="11" name="Text Placeholder 10">
            <a:extLst>
              <a:ext uri="{FF2B5EF4-FFF2-40B4-BE49-F238E27FC236}">
                <a16:creationId xmlns:a16="http://schemas.microsoft.com/office/drawing/2014/main" id="{A26E3EDE-5874-0398-A160-C7EB403B0799}"/>
              </a:ext>
            </a:extLst>
          </p:cNvPr>
          <p:cNvSpPr>
            <a:spLocks noGrp="1"/>
          </p:cNvSpPr>
          <p:nvPr>
            <p:ph type="body" idx="1"/>
          </p:nvPr>
        </p:nvSpPr>
        <p:spPr/>
        <p:txBody>
          <a:bodyPr/>
          <a:lstStyle/>
          <a:p>
            <a:endParaRPr lang="en-US" dirty="0"/>
          </a:p>
        </p:txBody>
      </p:sp>
      <p:sp>
        <p:nvSpPr>
          <p:cNvPr id="12" name="Content Placeholder 11">
            <a:extLst>
              <a:ext uri="{FF2B5EF4-FFF2-40B4-BE49-F238E27FC236}">
                <a16:creationId xmlns:a16="http://schemas.microsoft.com/office/drawing/2014/main" id="{7C951038-107B-80D5-BCED-F2AFCA5DD9D2}"/>
              </a:ext>
            </a:extLst>
          </p:cNvPr>
          <p:cNvSpPr>
            <a:spLocks noGrp="1"/>
          </p:cNvSpPr>
          <p:nvPr>
            <p:ph sz="half" idx="2"/>
          </p:nvPr>
        </p:nvSpPr>
        <p:spPr/>
        <p:txBody>
          <a:bodyPr>
            <a:normAutofit lnSpcReduction="10000"/>
          </a:bodyPr>
          <a:lstStyle/>
          <a:p>
            <a:r>
              <a:rPr lang="en-US" dirty="0"/>
              <a:t>What’s new</a:t>
            </a:r>
          </a:p>
          <a:p>
            <a:pPr lvl="1"/>
            <a:r>
              <a:rPr lang="en-US" dirty="0"/>
              <a:t>The world is taking notice (in AI)</a:t>
            </a:r>
          </a:p>
          <a:p>
            <a:pPr lvl="1"/>
            <a:r>
              <a:rPr lang="en-US" dirty="0"/>
              <a:t>Fluency is much improved</a:t>
            </a:r>
          </a:p>
          <a:p>
            <a:r>
              <a:rPr lang="en-US" dirty="0"/>
              <a:t>What’s not new</a:t>
            </a:r>
          </a:p>
          <a:p>
            <a:pPr lvl="1"/>
            <a:r>
              <a:rPr lang="en-US" dirty="0"/>
              <a:t>Chatbots (and much of the tech)</a:t>
            </a:r>
          </a:p>
          <a:p>
            <a:pPr lvl="1"/>
            <a:r>
              <a:rPr lang="en-US" dirty="0"/>
              <a:t>SOTA-Chasing</a:t>
            </a:r>
          </a:p>
          <a:p>
            <a:pPr lvl="1">
              <a:buFont typeface="Wingdings" pitchFamily="2" charset="2"/>
              <a:buChar char="Ø"/>
            </a:pPr>
            <a:r>
              <a:rPr lang="en-US" b="1" dirty="0"/>
              <a:t>New/better </a:t>
            </a:r>
            <a:r>
              <a:rPr lang="en-US" b="1" i="1" dirty="0"/>
              <a:t>shiny</a:t>
            </a:r>
            <a:r>
              <a:rPr lang="en-US" b="1" dirty="0"/>
              <a:t> objects</a:t>
            </a:r>
          </a:p>
          <a:p>
            <a:pPr lvl="2"/>
            <a:r>
              <a:rPr lang="en-US" dirty="0"/>
              <a:t>(with same old quality?)</a:t>
            </a:r>
          </a:p>
          <a:p>
            <a:pPr lvl="2"/>
            <a:r>
              <a:rPr lang="en-US" dirty="0"/>
              <a:t>Does SOTA-Chasing </a:t>
            </a:r>
            <a:r>
              <a:rPr lang="en-US" dirty="0">
                <a:sym typeface="Wingdings" pitchFamily="2" charset="2"/>
              </a:rPr>
              <a:t> Progress?</a:t>
            </a:r>
            <a:endParaRPr lang="en-US" dirty="0"/>
          </a:p>
          <a:p>
            <a:pPr lvl="1"/>
            <a:r>
              <a:rPr lang="en-US" dirty="0"/>
              <a:t>Trustworthiness is still open</a:t>
            </a:r>
          </a:p>
          <a:p>
            <a:endParaRPr lang="en-US" dirty="0"/>
          </a:p>
        </p:txBody>
      </p:sp>
      <p:sp>
        <p:nvSpPr>
          <p:cNvPr id="13" name="Text Placeholder 12">
            <a:extLst>
              <a:ext uri="{FF2B5EF4-FFF2-40B4-BE49-F238E27FC236}">
                <a16:creationId xmlns:a16="http://schemas.microsoft.com/office/drawing/2014/main" id="{55C55D96-236A-A3B7-72FF-D49D046A269E}"/>
              </a:ext>
            </a:extLst>
          </p:cNvPr>
          <p:cNvSpPr>
            <a:spLocks noGrp="1"/>
          </p:cNvSpPr>
          <p:nvPr>
            <p:ph type="body" sz="quarter" idx="3"/>
          </p:nvPr>
        </p:nvSpPr>
        <p:spPr/>
        <p:txBody>
          <a:bodyPr/>
          <a:lstStyle/>
          <a:p>
            <a:r>
              <a:rPr lang="en-US" dirty="0"/>
              <a:t>Scientific literature doubles every 9 years (90% written since I started PhD)</a:t>
            </a:r>
          </a:p>
        </p:txBody>
      </p:sp>
      <p:sp>
        <p:nvSpPr>
          <p:cNvPr id="5" name="Date Placeholder 4">
            <a:extLst>
              <a:ext uri="{FF2B5EF4-FFF2-40B4-BE49-F238E27FC236}">
                <a16:creationId xmlns:a16="http://schemas.microsoft.com/office/drawing/2014/main" id="{8A93BE41-AE2D-5065-7E0D-4453B791A8E2}"/>
              </a:ext>
            </a:extLst>
          </p:cNvPr>
          <p:cNvSpPr>
            <a:spLocks noGrp="1"/>
          </p:cNvSpPr>
          <p:nvPr>
            <p:ph type="dt" sz="half" idx="10"/>
          </p:nvPr>
        </p:nvSpPr>
        <p:spPr/>
        <p:txBody>
          <a:bodyPr/>
          <a:lstStyle/>
          <a:p>
            <a:r>
              <a:rPr lang="en-US"/>
              <a:t>10/12/2023</a:t>
            </a:r>
          </a:p>
        </p:txBody>
      </p:sp>
      <p:sp>
        <p:nvSpPr>
          <p:cNvPr id="7" name="Slide Number Placeholder 6">
            <a:extLst>
              <a:ext uri="{FF2B5EF4-FFF2-40B4-BE49-F238E27FC236}">
                <a16:creationId xmlns:a16="http://schemas.microsoft.com/office/drawing/2014/main" id="{489DB3C9-0CB5-A01C-50F1-2EDB2507846D}"/>
              </a:ext>
            </a:extLst>
          </p:cNvPr>
          <p:cNvSpPr>
            <a:spLocks noGrp="1"/>
          </p:cNvSpPr>
          <p:nvPr>
            <p:ph type="sldNum" sz="quarter" idx="12"/>
          </p:nvPr>
        </p:nvSpPr>
        <p:spPr/>
        <p:txBody>
          <a:bodyPr/>
          <a:lstStyle/>
          <a:p>
            <a:fld id="{9A3E5643-D884-694F-ADCB-3F4DA390586C}" type="slidenum">
              <a:rPr lang="en-US" smtClean="0"/>
              <a:t>33</a:t>
            </a:fld>
            <a:endParaRPr lang="en-US"/>
          </a:p>
        </p:txBody>
      </p:sp>
      <p:pic>
        <p:nvPicPr>
          <p:cNvPr id="15" name="Content Placeholder 10">
            <a:extLst>
              <a:ext uri="{FF2B5EF4-FFF2-40B4-BE49-F238E27FC236}">
                <a16:creationId xmlns:a16="http://schemas.microsoft.com/office/drawing/2014/main" id="{04014C29-51E3-67DD-F4C1-53FF0B29D9CF}"/>
              </a:ext>
            </a:extLst>
          </p:cNvPr>
          <p:cNvPicPr>
            <a:picLocks noGrp="1" noChangeAspect="1"/>
          </p:cNvPicPr>
          <p:nvPr>
            <p:ph sz="quarter" idx="4"/>
          </p:nvPr>
        </p:nvPicPr>
        <p:blipFill>
          <a:blip r:embed="rId2"/>
          <a:stretch>
            <a:fillRect/>
          </a:stretch>
        </p:blipFill>
        <p:spPr>
          <a:xfrm>
            <a:off x="6921500" y="2505075"/>
            <a:ext cx="3684588" cy="3684588"/>
          </a:xfrm>
        </p:spPr>
      </p:pic>
      <p:sp>
        <p:nvSpPr>
          <p:cNvPr id="2" name="Rounded Rectangle 1">
            <a:extLst>
              <a:ext uri="{FF2B5EF4-FFF2-40B4-BE49-F238E27FC236}">
                <a16:creationId xmlns:a16="http://schemas.microsoft.com/office/drawing/2014/main" id="{3BDF70D8-0D17-ABA7-7206-C7EC30C70297}"/>
              </a:ext>
            </a:extLst>
          </p:cNvPr>
          <p:cNvSpPr/>
          <p:nvPr/>
        </p:nvSpPr>
        <p:spPr>
          <a:xfrm>
            <a:off x="1107361" y="4745141"/>
            <a:ext cx="4806479" cy="1092951"/>
          </a:xfrm>
          <a:prstGeom prst="roundRect">
            <a:avLst>
              <a:gd name="adj" fmla="val 50000"/>
            </a:avLst>
          </a:prstGeom>
          <a:solidFill>
            <a:srgbClr val="FFC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6952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in GFT</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p:txBody>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pPr lvl="1"/>
                <a:endParaRPr lang="en-US" dirty="0"/>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blipFill>
                <a:blip r:embed="rId3"/>
                <a:stretch>
                  <a:fillRect l="-2200" t="-2326"/>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4"/>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5"/>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6"/>
                <a:stretch>
                  <a:fillRect r="-1415" b="-5172"/>
                </a:stretch>
              </a:blipFill>
            </p:spPr>
            <p:txBody>
              <a:bodyPr/>
              <a:lstStyle/>
              <a:p>
                <a:r>
                  <a:rPr lang="en-US">
                    <a:noFill/>
                  </a:rPr>
                  <a:t> </a:t>
                </a:r>
              </a:p>
            </p:txBody>
          </p:sp>
        </mc:Fallback>
      </mc:AlternateContent>
      <p:pic>
        <p:nvPicPr>
          <p:cNvPr id="8" name="Google Shape;258;p22">
            <a:extLst>
              <a:ext uri="{FF2B5EF4-FFF2-40B4-BE49-F238E27FC236}">
                <a16:creationId xmlns:a16="http://schemas.microsoft.com/office/drawing/2014/main" id="{064FFC1F-BD72-08EA-AE0F-F243FF6F449B}"/>
              </a:ext>
            </a:extLst>
          </p:cNvPr>
          <p:cNvPicPr preferRelativeResize="0">
            <a:picLocks/>
          </p:cNvPicPr>
          <p:nvPr/>
        </p:nvPicPr>
        <p:blipFill rotWithShape="1">
          <a:blip r:embed="rId7">
            <a:alphaModFix/>
          </a:blip>
          <a:srcRect/>
          <a:stretch/>
        </p:blipFill>
        <p:spPr>
          <a:xfrm>
            <a:off x="921915" y="3158091"/>
            <a:ext cx="5307900" cy="3575400"/>
          </a:xfrm>
          <a:prstGeom prst="rect">
            <a:avLst/>
          </a:prstGeom>
          <a:noFill/>
          <a:ln>
            <a:noFill/>
          </a:ln>
        </p:spPr>
      </p:pic>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8"/>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19698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1242390" y="500418"/>
            <a:ext cx="6087719" cy="973540"/>
          </a:xfrm>
          <a:prstGeom prst="rect">
            <a:avLst/>
          </a:prstGeom>
          <a:blipFill rotWithShape="1">
            <a:blip r:embed="rId3">
              <a:alphaModFix/>
            </a:blip>
            <a:stretch>
              <a:fillRect l="-2498" t="-8972" b="-15384"/>
            </a:stretch>
          </a:blip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600"/>
              <a:buNone/>
            </a:pPr>
            <a:r>
              <a:rPr lang="en-US"/>
              <a:t> </a:t>
            </a:r>
            <a:endParaRPr/>
          </a:p>
        </p:txBody>
      </p:sp>
      <p:sp>
        <p:nvSpPr>
          <p:cNvPr id="257" name="Google Shape;257;p22"/>
          <p:cNvSpPr txBox="1">
            <a:spLocks noGrp="1"/>
          </p:cNvSpPr>
          <p:nvPr>
            <p:ph type="body" idx="1"/>
          </p:nvPr>
        </p:nvSpPr>
        <p:spPr>
          <a:xfrm>
            <a:off x="838199" y="1825625"/>
            <a:ext cx="6310745" cy="4351338"/>
          </a:xfrm>
          <a:prstGeom prst="rect">
            <a:avLst/>
          </a:prstGeom>
          <a:blipFill rotWithShape="1">
            <a:blip r:embed="rId4">
              <a:alphaModFix/>
            </a:blip>
            <a:stretch>
              <a:fillRect l="-801" t="-290"/>
            </a:stretch>
          </a:blip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a:t> </a:t>
            </a:r>
            <a:endParaRPr/>
          </a:p>
        </p:txBody>
      </p:sp>
      <p:pic>
        <p:nvPicPr>
          <p:cNvPr id="258" name="Google Shape;258;p22"/>
          <p:cNvPicPr preferRelativeResize="0">
            <a:picLocks noGrp="1"/>
          </p:cNvPicPr>
          <p:nvPr>
            <p:ph type="body" idx="2"/>
          </p:nvPr>
        </p:nvPicPr>
        <p:blipFill rotWithShape="1">
          <a:blip r:embed="rId5">
            <a:alphaModFix/>
          </a:blip>
          <a:srcRect/>
          <a:stretch/>
        </p:blipFill>
        <p:spPr>
          <a:xfrm>
            <a:off x="6763283" y="2002825"/>
            <a:ext cx="5307900" cy="3575400"/>
          </a:xfrm>
          <a:prstGeom prst="rect">
            <a:avLst/>
          </a:prstGeom>
          <a:noFill/>
          <a:ln>
            <a:noFill/>
          </a:ln>
        </p:spPr>
      </p:pic>
      <p:sp>
        <p:nvSpPr>
          <p:cNvPr id="259" name="Google Shape;259;p22"/>
          <p:cNvSpPr/>
          <p:nvPr/>
        </p:nvSpPr>
        <p:spPr>
          <a:xfrm>
            <a:off x="49894" y="19636"/>
            <a:ext cx="1615134" cy="345489"/>
          </a:xfrm>
          <a:prstGeom prst="wedgeRoundRectCallout">
            <a:avLst>
              <a:gd name="adj1" fmla="val 59851"/>
              <a:gd name="adj2" fmla="val 61358"/>
              <a:gd name="adj3" fmla="val 16667"/>
            </a:avLst>
          </a:prstGeom>
          <a:solidFill>
            <a:schemeClr val="accent1"/>
          </a:solidFill>
          <a:ln w="25400" cap="flat" cmpd="sng">
            <a:solidFill>
              <a:srgbClr val="1028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Guide Book App</a:t>
            </a:r>
            <a:endParaRPr sz="1400" b="0" i="0" u="none" strike="noStrike" cap="none">
              <a:solidFill>
                <a:schemeClr val="lt1"/>
              </a:solidFill>
              <a:latin typeface="Arial"/>
              <a:ea typeface="Arial"/>
              <a:cs typeface="Arial"/>
              <a:sym typeface="Arial"/>
            </a:endParaRPr>
          </a:p>
        </p:txBody>
      </p:sp>
      <p:pic>
        <p:nvPicPr>
          <p:cNvPr id="260" name="Google Shape;260;p22" descr="A picture containing text, grass, outdoor, sign&#10;&#10;Description automatically generated"/>
          <p:cNvPicPr preferRelativeResize="0"/>
          <p:nvPr/>
        </p:nvPicPr>
        <p:blipFill rotWithShape="1">
          <a:blip r:embed="rId6">
            <a:alphaModFix/>
          </a:blip>
          <a:srcRect/>
          <a:stretch/>
        </p:blipFill>
        <p:spPr>
          <a:xfrm>
            <a:off x="66211" y="575091"/>
            <a:ext cx="1050235" cy="1746174"/>
          </a:xfrm>
          <a:prstGeom prst="rect">
            <a:avLst/>
          </a:prstGeom>
          <a:noFill/>
          <a:ln>
            <a:noFill/>
          </a:ln>
        </p:spPr>
      </p:pic>
      <p:sp>
        <p:nvSpPr>
          <p:cNvPr id="2" name="Footer Placeholder 1">
            <a:extLst>
              <a:ext uri="{FF2B5EF4-FFF2-40B4-BE49-F238E27FC236}">
                <a16:creationId xmlns:a16="http://schemas.microsoft.com/office/drawing/2014/main" id="{C874ABF1-E920-F55C-CD3C-A5A446F04574}"/>
              </a:ext>
            </a:extLst>
          </p:cNvPr>
          <p:cNvSpPr>
            <a:spLocks noGrp="1"/>
          </p:cNvSpPr>
          <p:nvPr>
            <p:ph type="ftr" sz="quarter" idx="11"/>
          </p:nvPr>
        </p:nvSpPr>
        <p:spPr/>
        <p:txBody>
          <a:bodyPr/>
          <a:lstStyle/>
          <a:p>
            <a:r>
              <a:rPr lang="en-US"/>
              <a:t>https://github.com/kwchurch/CIKM_2023_tutorial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lstStyle/>
          <a:p>
            <a:r>
              <a:rPr lang="en-US" dirty="0"/>
              <a:t>Fine-Tuning (Fit) in R (Statistics Package)</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2"/>
          <a:stretch>
            <a:fillRect/>
          </a:stretch>
        </p:blipFill>
        <p:spPr>
          <a:xfrm>
            <a:off x="184208" y="1897880"/>
            <a:ext cx="4594995" cy="4594995"/>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sp>
        <p:nvSpPr>
          <p:cNvPr id="13" name="Rounded Rectangular Callout 12">
            <a:extLst>
              <a:ext uri="{FF2B5EF4-FFF2-40B4-BE49-F238E27FC236}">
                <a16:creationId xmlns:a16="http://schemas.microsoft.com/office/drawing/2014/main" id="{204A0DBA-FCBF-9727-4446-8580B49D603F}"/>
              </a:ext>
            </a:extLst>
          </p:cNvPr>
          <p:cNvSpPr/>
          <p:nvPr/>
        </p:nvSpPr>
        <p:spPr>
          <a:xfrm>
            <a:off x="5944079" y="1578855"/>
            <a:ext cx="5846164" cy="1161345"/>
          </a:xfrm>
          <a:prstGeom prst="wedgeRoundRectCallout">
            <a:avLst>
              <a:gd name="adj1" fmla="val -54979"/>
              <a:gd name="adj2" fmla="val -4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Make deep nets look like regression</a:t>
            </a:r>
          </a:p>
          <a:p>
            <a:pPr algn="ctr"/>
            <a:r>
              <a:rPr lang="en-US" sz="2800" dirty="0"/>
              <a:t>(Not much programming)</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E959F6-F3E3-5C66-A817-214AB00DCFD8}"/>
                  </a:ext>
                </a:extLst>
              </p:cNvPr>
              <p:cNvSpPr>
                <a:spLocks noGrp="1"/>
              </p:cNvSpPr>
              <p:nvPr>
                <p:ph sz="half" idx="2"/>
              </p:nvPr>
            </p:nvSpPr>
            <p:spPr>
              <a:xfrm>
                <a:off x="6172200" y="2810107"/>
                <a:ext cx="5181600" cy="3366856"/>
              </a:xfrm>
            </p:spPr>
            <p:txBody>
              <a:bodyPr>
                <a:normAutofit fontScale="92500" lnSpcReduction="20000"/>
              </a:bodyPr>
              <a:lstStyle/>
              <a:p>
                <a:r>
                  <a:rPr lang="en-US" dirty="0"/>
                  <a:t>Notational Conventions:</a:t>
                </a:r>
              </a:p>
              <a:p>
                <a:pPr lvl="1"/>
                <a:r>
                  <a:rPr lang="en-US" dirty="0"/>
                  <a:t>Observations: Circles</a:t>
                </a:r>
              </a:p>
              <a:p>
                <a:pPr lvl="1"/>
                <a:r>
                  <a:rPr lang="en-US" dirty="0"/>
                  <a:t>Models (</a:t>
                </a:r>
                <a14:m>
                  <m:oMath xmlns:m="http://schemas.openxmlformats.org/officeDocument/2006/math">
                    <m:r>
                      <a:rPr lang="en-US" i="1" dirty="0" smtClean="0">
                        <a:latin typeface="Cambria Math" panose="02040503050406030204" pitchFamily="18" charset="0"/>
                      </a:rPr>
                      <m:t>𝑓</m:t>
                    </m:r>
                  </m:oMath>
                </a14:m>
                <a:r>
                  <a:rPr lang="en-US" dirty="0"/>
                  <a:t>): Red Lines</a:t>
                </a:r>
              </a:p>
              <a:p>
                <a:r>
                  <a:rPr lang="en-US" dirty="0"/>
                  <a:t>Prediction: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lvl="1"/>
                <a:r>
                  <a:rPr lang="en-US" dirty="0"/>
                  <a:t>Use model (</a:t>
                </a:r>
                <a14:m>
                  <m:oMath xmlns:m="http://schemas.openxmlformats.org/officeDocument/2006/math">
                    <m:r>
                      <a:rPr lang="en-US" i="1" dirty="0" smtClean="0">
                        <a:latin typeface="Cambria Math" panose="02040503050406030204" pitchFamily="18" charset="0"/>
                      </a:rPr>
                      <m:t>𝑓</m:t>
                    </m:r>
                  </m:oMath>
                </a14:m>
                <a:r>
                  <a:rPr lang="en-US" dirty="0"/>
                  <a:t>) to map</a:t>
                </a:r>
              </a:p>
              <a:p>
                <a:pPr lvl="2"/>
                <a:r>
                  <a:rPr lang="en-US" dirty="0"/>
                  <a:t>input </a:t>
                </a:r>
                <a14:m>
                  <m:oMath xmlns:m="http://schemas.openxmlformats.org/officeDocument/2006/math">
                    <m:r>
                      <a:rPr lang="en-US" i="1" dirty="0" smtClean="0">
                        <a:latin typeface="Cambria Math" panose="02040503050406030204" pitchFamily="18" charset="0"/>
                      </a:rPr>
                      <m:t>𝑥</m:t>
                    </m:r>
                  </m:oMath>
                </a14:m>
                <a:r>
                  <a:rPr lang="en-US" dirty="0"/>
                  <a:t> (speed) to</a:t>
                </a:r>
              </a:p>
              <a:p>
                <a:pPr lvl="2"/>
                <a:r>
                  <a:rPr lang="en-US" dirty="0"/>
                  <a:t>output </a:t>
                </a:r>
                <a14:m>
                  <m:oMath xmlns:m="http://schemas.openxmlformats.org/officeDocument/2006/math">
                    <m:r>
                      <a:rPr lang="en-US" i="1" dirty="0" smtClean="0">
                        <a:latin typeface="Cambria Math" panose="02040503050406030204" pitchFamily="18" charset="0"/>
                      </a:rPr>
                      <m:t>𝑦</m:t>
                    </m:r>
                  </m:oMath>
                </a14:m>
                <a:r>
                  <a:rPr lang="en-US" dirty="0"/>
                  <a:t> (stopping distance)</a:t>
                </a:r>
              </a:p>
              <a:p>
                <a:pPr lvl="1"/>
                <a:r>
                  <a:rPr lang="en-US" dirty="0"/>
                  <a:t>For linear regression,</a:t>
                </a:r>
              </a:p>
              <a:p>
                <a:pPr lvl="2"/>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is a polynomial</a:t>
                </a:r>
              </a:p>
              <a:p>
                <a:pPr lvl="1"/>
                <a:r>
                  <a:rPr lang="en-US" dirty="0"/>
                  <a:t>For </a:t>
                </a:r>
                <a:r>
                  <a:rPr lang="en-US" dirty="0" err="1"/>
                  <a:t>gft</a:t>
                </a:r>
                <a:r>
                  <a:rPr lang="en-US" dirty="0"/>
                  <a:t>,</a:t>
                </a:r>
              </a:p>
              <a:p>
                <a:pPr lvl="2"/>
                <a14:m>
                  <m:oMath xmlns:m="http://schemas.openxmlformats.org/officeDocument/2006/math">
                    <m:r>
                      <a:rPr lang="en-US" i="1" dirty="0" smtClean="0">
                        <a:latin typeface="Cambria Math" panose="02040503050406030204" pitchFamily="18" charset="0"/>
                      </a:rPr>
                      <m:t>𝑓</m:t>
                    </m:r>
                    <m:r>
                      <a:rPr lang="en-US" i="1" dirty="0">
                        <a:latin typeface="Cambria Math" panose="02040503050406030204" pitchFamily="18" charset="0"/>
                      </a:rPr>
                      <m:t> </m:t>
                    </m:r>
                  </m:oMath>
                </a14:m>
                <a:r>
                  <a:rPr lang="en-US" dirty="0"/>
                  <a:t>is typically a model from a hub</a:t>
                </a:r>
              </a:p>
              <a:p>
                <a:pPr lvl="1"/>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BAE959F6-F3E3-5C66-A817-214AB00DCFD8}"/>
                  </a:ext>
                </a:extLst>
              </p:cNvPr>
              <p:cNvSpPr>
                <a:spLocks noGrp="1" noRot="1" noChangeAspect="1" noMove="1" noResize="1" noEditPoints="1" noAdjustHandles="1" noChangeArrowheads="1" noChangeShapeType="1" noTextEdit="1"/>
              </p:cNvSpPr>
              <p:nvPr>
                <p:ph sz="half" idx="2"/>
              </p:nvPr>
            </p:nvSpPr>
            <p:spPr>
              <a:xfrm>
                <a:off x="6172200" y="2810107"/>
                <a:ext cx="5181600" cy="3366856"/>
              </a:xfrm>
              <a:blipFill>
                <a:blip r:embed="rId3"/>
                <a:stretch>
                  <a:fillRect l="-1956" t="-4887" b="-2256"/>
                </a:stretch>
              </a:blipFill>
            </p:spPr>
            <p:txBody>
              <a:bodyPr/>
              <a:lstStyle/>
              <a:p>
                <a:r>
                  <a:rPr lang="en-US">
                    <a:noFill/>
                  </a:rPr>
                  <a:t> </a:t>
                </a:r>
              </a:p>
            </p:txBody>
          </p:sp>
        </mc:Fallback>
      </mc:AlternateContent>
      <p:sp>
        <p:nvSpPr>
          <p:cNvPr id="8" name="Rounded Rectangular Callout 7">
            <a:extLst>
              <a:ext uri="{FF2B5EF4-FFF2-40B4-BE49-F238E27FC236}">
                <a16:creationId xmlns:a16="http://schemas.microsoft.com/office/drawing/2014/main" id="{39E5CE43-D155-D4D0-532A-55310C0A1B53}"/>
              </a:ext>
            </a:extLst>
          </p:cNvPr>
          <p:cNvSpPr/>
          <p:nvPr/>
        </p:nvSpPr>
        <p:spPr>
          <a:xfrm>
            <a:off x="4084208" y="4457752"/>
            <a:ext cx="1672795" cy="954784"/>
          </a:xfrm>
          <a:prstGeom prst="wedgeRoundRectCallout">
            <a:avLst>
              <a:gd name="adj1" fmla="val -47444"/>
              <a:gd name="adj2" fmla="val -1290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Red Line:</a:t>
            </a:r>
          </a:p>
          <a:p>
            <a:pPr algn="ctr"/>
            <a:r>
              <a:rPr lang="en-US" sz="2400" dirty="0"/>
              <a:t>Model (</a:t>
            </a:r>
            <a:r>
              <a:rPr lang="en-US" sz="2400" i="1" dirty="0"/>
              <a:t>f</a:t>
            </a:r>
            <a:r>
              <a:rPr lang="en-US" sz="2400" dirty="0"/>
              <a:t>)</a:t>
            </a:r>
          </a:p>
        </p:txBody>
      </p:sp>
      <p:sp>
        <p:nvSpPr>
          <p:cNvPr id="15" name="Rounded Rectangular Callout 14">
            <a:extLst>
              <a:ext uri="{FF2B5EF4-FFF2-40B4-BE49-F238E27FC236}">
                <a16:creationId xmlns:a16="http://schemas.microsoft.com/office/drawing/2014/main" id="{04AF5166-0F0B-F54E-40D5-E9BA53C10312}"/>
              </a:ext>
            </a:extLst>
          </p:cNvPr>
          <p:cNvSpPr/>
          <p:nvPr/>
        </p:nvSpPr>
        <p:spPr>
          <a:xfrm>
            <a:off x="1201428" y="2019679"/>
            <a:ext cx="2016743" cy="897623"/>
          </a:xfrm>
          <a:prstGeom prst="wedgeRoundRectCallout">
            <a:avLst>
              <a:gd name="adj1" fmla="val 87852"/>
              <a:gd name="adj2" fmla="val 396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Black Points: </a:t>
            </a:r>
          </a:p>
          <a:p>
            <a:pPr algn="ctr"/>
            <a:r>
              <a:rPr lang="en-US" sz="2400" i="1" dirty="0"/>
              <a:t>cars</a:t>
            </a:r>
            <a:r>
              <a:rPr lang="en-US" sz="2400" dirty="0"/>
              <a:t> dataset</a:t>
            </a:r>
            <a:endParaRPr lang="en-US" sz="2400" i="1" dirty="0"/>
          </a:p>
        </p:txBody>
      </p:sp>
    </p:spTree>
    <p:extLst>
      <p:ext uri="{BB962C8B-B14F-4D97-AF65-F5344CB8AC3E}">
        <p14:creationId xmlns:p14="http://schemas.microsoft.com/office/powerpoint/2010/main" val="349239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Datasets</a:t>
            </a:r>
            <a:br>
              <a:rPr lang="en-US" sz="6000" dirty="0"/>
            </a:br>
            <a:r>
              <a:rPr lang="en-US" sz="6000" dirty="0"/>
              <a:t>Example: Cars</a:t>
            </a:r>
            <a:endParaRPr lang="en-US"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17" name="Content Placeholder 10" descr="Table&#10;&#10;Description automatically generated with medium confidence">
            <a:extLst>
              <a:ext uri="{FF2B5EF4-FFF2-40B4-BE49-F238E27FC236}">
                <a16:creationId xmlns:a16="http://schemas.microsoft.com/office/drawing/2014/main" id="{2F5EA898-A5ED-0A4C-983E-88639A59CD24}"/>
              </a:ext>
            </a:extLst>
          </p:cNvPr>
          <p:cNvPicPr>
            <a:picLocks noChangeAspect="1"/>
          </p:cNvPicPr>
          <p:nvPr/>
        </p:nvPicPr>
        <p:blipFill rotWithShape="1">
          <a:blip r:embed="rId3"/>
          <a:srcRect b="51096"/>
          <a:stretch/>
        </p:blipFill>
        <p:spPr>
          <a:xfrm>
            <a:off x="6036448" y="1931391"/>
            <a:ext cx="6116695" cy="3492562"/>
          </a:xfrm>
          <a:prstGeom prst="rect">
            <a:avLst/>
          </a:prstGeom>
        </p:spPr>
      </p:pic>
      <p:sp>
        <p:nvSpPr>
          <p:cNvPr id="18" name="Rounded Rectangular Callout 17">
            <a:extLst>
              <a:ext uri="{FF2B5EF4-FFF2-40B4-BE49-F238E27FC236}">
                <a16:creationId xmlns:a16="http://schemas.microsoft.com/office/drawing/2014/main" id="{1A715E37-4EDD-5145-84EF-165351F0881C}"/>
              </a:ext>
            </a:extLst>
          </p:cNvPr>
          <p:cNvSpPr/>
          <p:nvPr/>
        </p:nvSpPr>
        <p:spPr>
          <a:xfrm>
            <a:off x="9420550" y="2281007"/>
            <a:ext cx="2399743" cy="1501900"/>
          </a:xfrm>
          <a:prstGeom prst="wedgeRoundRectCallout">
            <a:avLst>
              <a:gd name="adj1" fmla="val -78535"/>
              <a:gd name="adj2" fmla="val -300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Two Columns: </a:t>
            </a:r>
          </a:p>
          <a:p>
            <a:pPr marL="457200" indent="-457200">
              <a:buFont typeface="+mj-lt"/>
              <a:buAutoNum type="arabicPeriod"/>
            </a:pPr>
            <a:r>
              <a:rPr lang="en-US" sz="2400" dirty="0" err="1"/>
              <a:t>cars$speed</a:t>
            </a:r>
            <a:endParaRPr lang="en-US" sz="2400" dirty="0"/>
          </a:p>
          <a:p>
            <a:pPr marL="457200" indent="-457200">
              <a:buFont typeface="+mj-lt"/>
              <a:buAutoNum type="arabicPeriod"/>
            </a:pPr>
            <a:r>
              <a:rPr lang="en-US" sz="2400" dirty="0" err="1"/>
              <a:t>cars$dist</a:t>
            </a:r>
            <a:endParaRPr lang="en-US" sz="2400" dirty="0"/>
          </a:p>
        </p:txBody>
      </p:sp>
    </p:spTree>
    <p:extLst>
      <p:ext uri="{BB962C8B-B14F-4D97-AF65-F5344CB8AC3E}">
        <p14:creationId xmlns:p14="http://schemas.microsoft.com/office/powerpoint/2010/main" val="3089477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0D54DCA9-6292-4903-383A-6750A20A774E}"/>
              </a:ext>
            </a:extLst>
          </p:cNvPr>
          <p:cNvPicPr>
            <a:picLocks noChangeAspect="1"/>
          </p:cNvPicPr>
          <p:nvPr/>
        </p:nvPicPr>
        <p:blipFill>
          <a:blip r:embed="rId2"/>
          <a:stretch>
            <a:fillRect/>
          </a:stretch>
        </p:blipFill>
        <p:spPr>
          <a:xfrm>
            <a:off x="423745" y="1574715"/>
            <a:ext cx="11553455" cy="6396176"/>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838200" y="365125"/>
            <a:ext cx="7772400" cy="1325563"/>
          </a:xfrm>
        </p:spPr>
        <p:txBody>
          <a:bodyPr>
            <a:noAutofit/>
          </a:bodyPr>
          <a:lstStyle/>
          <a:p>
            <a:r>
              <a:rPr lang="en-US" sz="4000" dirty="0"/>
              <a:t>Example of Datasets in </a:t>
            </a:r>
            <a:r>
              <a:rPr lang="en-US" sz="4000" dirty="0" err="1"/>
              <a:t>HuggingFace</a:t>
            </a:r>
            <a:br>
              <a:rPr lang="en-US" sz="3200" dirty="0"/>
            </a:br>
            <a:r>
              <a:rPr lang="en-US" sz="2400" dirty="0"/>
              <a:t>https://</a:t>
            </a:r>
            <a:r>
              <a:rPr lang="en-US" sz="2400" dirty="0" err="1"/>
              <a:t>huggingface.co</a:t>
            </a:r>
            <a:r>
              <a:rPr lang="en-US" sz="2400" dirty="0"/>
              <a:t>/datasets/</a:t>
            </a:r>
            <a:r>
              <a:rPr lang="en-US" sz="2400" dirty="0" err="1"/>
              <a:t>dair</a:t>
            </a:r>
            <a:r>
              <a:rPr lang="en-US" sz="2400" dirty="0"/>
              <a:t>-ai/emotion</a:t>
            </a:r>
            <a:endParaRPr lang="en-US" sz="3200"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pic>
        <p:nvPicPr>
          <p:cNvPr id="2" name="Content Placeholder 10" descr="Table&#10;&#10;Description automatically generated with medium confidence">
            <a:extLst>
              <a:ext uri="{FF2B5EF4-FFF2-40B4-BE49-F238E27FC236}">
                <a16:creationId xmlns:a16="http://schemas.microsoft.com/office/drawing/2014/main" id="{4B13EF37-D0FA-230A-2E4F-9789C2C2D88A}"/>
              </a:ext>
            </a:extLst>
          </p:cNvPr>
          <p:cNvPicPr>
            <a:picLocks noChangeAspect="1"/>
          </p:cNvPicPr>
          <p:nvPr/>
        </p:nvPicPr>
        <p:blipFill rotWithShape="1">
          <a:blip r:embed="rId3"/>
          <a:srcRect b="51096"/>
          <a:stretch/>
        </p:blipFill>
        <p:spPr>
          <a:xfrm>
            <a:off x="8726122" y="173959"/>
            <a:ext cx="6116695" cy="3492562"/>
          </a:xfrm>
          <a:prstGeom prst="rect">
            <a:avLst/>
          </a:prstGeom>
          <a:ln>
            <a:solidFill>
              <a:schemeClr val="accent1">
                <a:shade val="50000"/>
              </a:schemeClr>
            </a:solidFill>
          </a:ln>
        </p:spPr>
      </p:pic>
      <mc:AlternateContent xmlns:mc="http://schemas.openxmlformats.org/markup-compatibility/2006" xmlns:a14="http://schemas.microsoft.com/office/drawing/2010/main">
        <mc:Choice Requires="a14">
          <p:sp>
            <p:nvSpPr>
              <p:cNvPr id="3" name="Rounded Rectangular Callout 2">
                <a:extLst>
                  <a:ext uri="{FF2B5EF4-FFF2-40B4-BE49-F238E27FC236}">
                    <a16:creationId xmlns:a16="http://schemas.microsoft.com/office/drawing/2014/main" id="{D389CBA4-EC52-4DDE-64F5-53E7BB9691A7}"/>
                  </a:ext>
                </a:extLst>
              </p:cNvPr>
              <p:cNvSpPr/>
              <p:nvPr/>
            </p:nvSpPr>
            <p:spPr>
              <a:xfrm>
                <a:off x="129092" y="4429346"/>
                <a:ext cx="442347" cy="435217"/>
              </a:xfrm>
              <a:prstGeom prst="wedgeRoundRectCallout">
                <a:avLst>
                  <a:gd name="adj1" fmla="val 72912"/>
                  <a:gd name="adj2" fmla="val 476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i="1" dirty="0" smtClean="0">
                          <a:latin typeface="Cambria Math" panose="02040503050406030204" pitchFamily="18" charset="0"/>
                        </a:rPr>
                        <m:t>𝑥</m:t>
                      </m:r>
                    </m:oMath>
                  </m:oMathPara>
                </a14:m>
                <a:endParaRPr lang="en-US" sz="2800" dirty="0"/>
              </a:p>
            </p:txBody>
          </p:sp>
        </mc:Choice>
        <mc:Fallback xmlns="">
          <p:sp>
            <p:nvSpPr>
              <p:cNvPr id="3" name="Rounded Rectangular Callout 2">
                <a:extLst>
                  <a:ext uri="{FF2B5EF4-FFF2-40B4-BE49-F238E27FC236}">
                    <a16:creationId xmlns:a16="http://schemas.microsoft.com/office/drawing/2014/main" id="{D389CBA4-EC52-4DDE-64F5-53E7BB9691A7}"/>
                  </a:ext>
                </a:extLst>
              </p:cNvPr>
              <p:cNvSpPr>
                <a:spLocks noRot="1" noChangeAspect="1" noMove="1" noResize="1" noEditPoints="1" noAdjustHandles="1" noChangeArrowheads="1" noChangeShapeType="1" noTextEdit="1"/>
              </p:cNvSpPr>
              <p:nvPr/>
            </p:nvSpPr>
            <p:spPr>
              <a:xfrm>
                <a:off x="129092" y="4429346"/>
                <a:ext cx="442347" cy="435217"/>
              </a:xfrm>
              <a:prstGeom prst="wedgeRoundRectCallout">
                <a:avLst>
                  <a:gd name="adj1" fmla="val 72912"/>
                  <a:gd name="adj2" fmla="val 47614"/>
                  <a:gd name="adj3" fmla="val 16667"/>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FEBF0185-D193-BB40-50E0-D68EA85940CA}"/>
                  </a:ext>
                </a:extLst>
              </p:cNvPr>
              <p:cNvSpPr/>
              <p:nvPr/>
            </p:nvSpPr>
            <p:spPr>
              <a:xfrm>
                <a:off x="4875676" y="4646954"/>
                <a:ext cx="442347" cy="435217"/>
              </a:xfrm>
              <a:prstGeom prst="wedgeRoundRectCallout">
                <a:avLst>
                  <a:gd name="adj1" fmla="val 123330"/>
                  <a:gd name="adj2" fmla="val 219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800" b="0" i="1" dirty="0" smtClean="0">
                          <a:latin typeface="Cambria Math" panose="02040503050406030204" pitchFamily="18" charset="0"/>
                        </a:rPr>
                        <m:t>𝑦</m:t>
                      </m:r>
                    </m:oMath>
                  </m:oMathPara>
                </a14:m>
                <a:endParaRPr lang="en-US" sz="2800" dirty="0"/>
              </a:p>
            </p:txBody>
          </p:sp>
        </mc:Choice>
        <mc:Fallback xmlns="">
          <p:sp>
            <p:nvSpPr>
              <p:cNvPr id="8" name="Rounded Rectangular Callout 7">
                <a:extLst>
                  <a:ext uri="{FF2B5EF4-FFF2-40B4-BE49-F238E27FC236}">
                    <a16:creationId xmlns:a16="http://schemas.microsoft.com/office/drawing/2014/main" id="{FEBF0185-D193-BB40-50E0-D68EA85940CA}"/>
                  </a:ext>
                </a:extLst>
              </p:cNvPr>
              <p:cNvSpPr>
                <a:spLocks noRot="1" noChangeAspect="1" noMove="1" noResize="1" noEditPoints="1" noAdjustHandles="1" noChangeArrowheads="1" noChangeShapeType="1" noTextEdit="1"/>
              </p:cNvSpPr>
              <p:nvPr/>
            </p:nvSpPr>
            <p:spPr>
              <a:xfrm>
                <a:off x="4875676" y="4646954"/>
                <a:ext cx="442347" cy="435217"/>
              </a:xfrm>
              <a:prstGeom prst="wedgeRoundRectCallout">
                <a:avLst>
                  <a:gd name="adj1" fmla="val 123330"/>
                  <a:gd name="adj2" fmla="val 21992"/>
                  <a:gd name="adj3" fmla="val 16667"/>
                </a:avLst>
              </a:prstGeom>
              <a:blipFill>
                <a:blip r:embed="rId5"/>
                <a:stretch>
                  <a:fillRect b="-22222"/>
                </a:stretch>
              </a:blipFill>
            </p:spPr>
            <p:txBody>
              <a:bodyPr/>
              <a:lstStyle/>
              <a:p>
                <a:r>
                  <a:rPr lang="en-US">
                    <a:noFill/>
                  </a:rPr>
                  <a:t> </a:t>
                </a:r>
              </a:p>
            </p:txBody>
          </p:sp>
        </mc:Fallback>
      </mc:AlternateContent>
    </p:spTree>
    <p:extLst>
      <p:ext uri="{BB962C8B-B14F-4D97-AF65-F5344CB8AC3E}">
        <p14:creationId xmlns:p14="http://schemas.microsoft.com/office/powerpoint/2010/main" val="3747675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with low confidence">
            <a:extLst>
              <a:ext uri="{FF2B5EF4-FFF2-40B4-BE49-F238E27FC236}">
                <a16:creationId xmlns:a16="http://schemas.microsoft.com/office/drawing/2014/main" id="{902D7AD0-735D-0E42-B6C7-03CB4FD96C11}"/>
              </a:ext>
            </a:extLst>
          </p:cNvPr>
          <p:cNvPicPr>
            <a:picLocks noChangeAspect="1"/>
          </p:cNvPicPr>
          <p:nvPr/>
        </p:nvPicPr>
        <p:blipFill>
          <a:blip r:embed="rId2"/>
          <a:stretch>
            <a:fillRect/>
          </a:stretch>
        </p:blipFill>
        <p:spPr>
          <a:xfrm>
            <a:off x="1202436" y="1676972"/>
            <a:ext cx="9198864" cy="4975030"/>
          </a:xfrm>
          <a:prstGeom prst="rect">
            <a:avLst/>
          </a:prstGeom>
        </p:spPr>
      </p:pic>
      <p:sp>
        <p:nvSpPr>
          <p:cNvPr id="10" name="Title 9">
            <a:extLst>
              <a:ext uri="{FF2B5EF4-FFF2-40B4-BE49-F238E27FC236}">
                <a16:creationId xmlns:a16="http://schemas.microsoft.com/office/drawing/2014/main" id="{DD195332-9D98-BF44-8F4F-3CC60BDCAA7E}"/>
              </a:ext>
            </a:extLst>
          </p:cNvPr>
          <p:cNvSpPr>
            <a:spLocks noGrp="1"/>
          </p:cNvSpPr>
          <p:nvPr>
            <p:ph type="title"/>
          </p:nvPr>
        </p:nvSpPr>
        <p:spPr>
          <a:xfrm>
            <a:off x="1315472" y="173959"/>
            <a:ext cx="7226362" cy="1325563"/>
          </a:xfrm>
        </p:spPr>
        <p:txBody>
          <a:bodyPr>
            <a:noAutofit/>
          </a:bodyPr>
          <a:lstStyle/>
          <a:p>
            <a:r>
              <a:rPr lang="en-US" sz="5400" dirty="0"/>
              <a:t>Emotion </a:t>
            </a:r>
            <a:r>
              <a:rPr lang="en-US" sz="5400" dirty="0">
                <a:sym typeface="Wingdings" pitchFamily="2" charset="2"/>
              </a:rPr>
              <a:t> </a:t>
            </a:r>
            <a:r>
              <a:rPr lang="en-US" sz="5400" dirty="0"/>
              <a:t>GLUE (Cola)</a:t>
            </a:r>
            <a:br>
              <a:rPr lang="en-US" dirty="0"/>
            </a:br>
            <a:r>
              <a:rPr lang="en-US" sz="2400" dirty="0">
                <a:hlinkClick r:id="rId3"/>
              </a:rPr>
              <a:t>https://huggingface.co/datasets/glue/viewer/cola/train</a:t>
            </a:r>
            <a:r>
              <a:rPr lang="en-US" sz="2400" dirty="0"/>
              <a:t> </a:t>
            </a:r>
            <a:endParaRPr lang="en-US" dirty="0"/>
          </a:p>
        </p:txBody>
      </p:sp>
      <p:sp>
        <p:nvSpPr>
          <p:cNvPr id="6" name="Footer Placeholder 5">
            <a:extLst>
              <a:ext uri="{FF2B5EF4-FFF2-40B4-BE49-F238E27FC236}">
                <a16:creationId xmlns:a16="http://schemas.microsoft.com/office/drawing/2014/main" id="{C64BD382-A338-1D47-BED9-4F9A983AF45F}"/>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0F20772A-E355-9D46-85A8-7989AA30E607}"/>
              </a:ext>
            </a:extLst>
          </p:cNvPr>
          <p:cNvSpPr/>
          <p:nvPr/>
        </p:nvSpPr>
        <p:spPr>
          <a:xfrm>
            <a:off x="2762354" y="3235799"/>
            <a:ext cx="2151049" cy="882396"/>
          </a:xfrm>
          <a:prstGeom prst="wedgeRoundRectCallout">
            <a:avLst>
              <a:gd name="adj1" fmla="val -97364"/>
              <a:gd name="adj2" fmla="val 312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Subset</a:t>
            </a:r>
          </a:p>
        </p:txBody>
      </p:sp>
      <p:pic>
        <p:nvPicPr>
          <p:cNvPr id="2" name="Content Placeholder 10" descr="Table&#10;&#10;Description automatically generated with medium confidence">
            <a:extLst>
              <a:ext uri="{FF2B5EF4-FFF2-40B4-BE49-F238E27FC236}">
                <a16:creationId xmlns:a16="http://schemas.microsoft.com/office/drawing/2014/main" id="{83B80A33-ACAA-0C88-DF57-78FDA50D6D7A}"/>
              </a:ext>
            </a:extLst>
          </p:cNvPr>
          <p:cNvPicPr>
            <a:picLocks noChangeAspect="1"/>
          </p:cNvPicPr>
          <p:nvPr/>
        </p:nvPicPr>
        <p:blipFill rotWithShape="1">
          <a:blip r:embed="rId4"/>
          <a:srcRect b="51096"/>
          <a:stretch/>
        </p:blipFill>
        <p:spPr>
          <a:xfrm>
            <a:off x="8726122" y="173959"/>
            <a:ext cx="6116695" cy="3492562"/>
          </a:xfrm>
          <a:prstGeom prst="rect">
            <a:avLst/>
          </a:prstGeom>
          <a:ln>
            <a:solidFill>
              <a:schemeClr val="accent1">
                <a:shade val="50000"/>
              </a:schemeClr>
            </a:solidFill>
          </a:ln>
        </p:spPr>
      </p:pic>
      <p:sp>
        <p:nvSpPr>
          <p:cNvPr id="11" name="Rounded Rectangular Callout 10">
            <a:extLst>
              <a:ext uri="{FF2B5EF4-FFF2-40B4-BE49-F238E27FC236}">
                <a16:creationId xmlns:a16="http://schemas.microsoft.com/office/drawing/2014/main" id="{020EEE2B-80CB-C04C-BD50-2FDA8805BA1E}"/>
              </a:ext>
            </a:extLst>
          </p:cNvPr>
          <p:cNvSpPr/>
          <p:nvPr/>
        </p:nvSpPr>
        <p:spPr>
          <a:xfrm>
            <a:off x="7077875" y="2987802"/>
            <a:ext cx="2151049" cy="882396"/>
          </a:xfrm>
          <a:prstGeom prst="wedgeRoundRectCallout">
            <a:avLst>
              <a:gd name="adj1" fmla="val -80895"/>
              <a:gd name="adj2" fmla="val 47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Terminology: Splits</a:t>
            </a:r>
            <a:endParaRPr lang="en-US" sz="1600" dirty="0"/>
          </a:p>
        </p:txBody>
      </p:sp>
    </p:spTree>
    <p:extLst>
      <p:ext uri="{BB962C8B-B14F-4D97-AF65-F5344CB8AC3E}">
        <p14:creationId xmlns:p14="http://schemas.microsoft.com/office/powerpoint/2010/main" val="226469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42;p19" descr="Graphical user interface, application, website, Teams&#10;&#10;Description automatically generated">
            <a:extLst>
              <a:ext uri="{FF2B5EF4-FFF2-40B4-BE49-F238E27FC236}">
                <a16:creationId xmlns:a16="http://schemas.microsoft.com/office/drawing/2014/main" id="{C54E89F1-8740-2B1C-458A-10FFFDC22846}"/>
              </a:ext>
            </a:extLst>
          </p:cNvPr>
          <p:cNvPicPr preferRelativeResize="0"/>
          <p:nvPr/>
        </p:nvPicPr>
        <p:blipFill rotWithShape="1">
          <a:blip r:embed="rId2">
            <a:alphaModFix/>
          </a:blip>
          <a:srcRect l="52466" t="19884" r="35596" b="68212"/>
          <a:stretch/>
        </p:blipFill>
        <p:spPr>
          <a:xfrm>
            <a:off x="9015413" y="174967"/>
            <a:ext cx="3028949" cy="2330107"/>
          </a:xfrm>
          <a:prstGeom prst="rect">
            <a:avLst/>
          </a:prstGeom>
          <a:noFill/>
          <a:ln>
            <a:noFill/>
          </a:ln>
        </p:spPr>
      </p:pic>
      <p:pic>
        <p:nvPicPr>
          <p:cNvPr id="2050" name="Picture 2">
            <a:extLst>
              <a:ext uri="{FF2B5EF4-FFF2-40B4-BE49-F238E27FC236}">
                <a16:creationId xmlns:a16="http://schemas.microsoft.com/office/drawing/2014/main" id="{6034F36D-260A-C4E7-F07C-5BB4F0376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442" y="449902"/>
            <a:ext cx="4797790" cy="109865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7222458A-65FB-7B68-D536-0FF556B88793}"/>
              </a:ext>
            </a:extLst>
          </p:cNvPr>
          <p:cNvSpPr>
            <a:spLocks noGrp="1"/>
          </p:cNvSpPr>
          <p:nvPr>
            <p:ph sz="quarter" idx="4"/>
          </p:nvPr>
        </p:nvSpPr>
        <p:spPr>
          <a:xfrm>
            <a:off x="6172199" y="2505075"/>
            <a:ext cx="5753501" cy="3684588"/>
          </a:xfrm>
        </p:spPr>
        <p:txBody>
          <a:bodyPr>
            <a:normAutofit/>
          </a:bodyPr>
          <a:lstStyle/>
          <a:p>
            <a:r>
              <a:rPr lang="en-US" dirty="0"/>
              <a:t>Examples</a:t>
            </a:r>
          </a:p>
          <a:p>
            <a:pPr lvl="1"/>
            <a:r>
              <a:rPr lang="en-US" dirty="0" err="1"/>
              <a:t>HuggingFace</a:t>
            </a:r>
            <a:r>
              <a:rPr lang="en-US" dirty="0"/>
              <a:t> </a:t>
            </a:r>
            <a:r>
              <a:rPr lang="en-US" dirty="0">
                <a:hlinkClick r:id="rId4"/>
              </a:rPr>
              <a:t>https://huggingface.co/</a:t>
            </a:r>
            <a:r>
              <a:rPr lang="en-US" dirty="0"/>
              <a:t> </a:t>
            </a:r>
          </a:p>
          <a:p>
            <a:pPr lvl="1"/>
            <a:r>
              <a:rPr lang="en-US" dirty="0" err="1"/>
              <a:t>PaddleHub</a:t>
            </a:r>
            <a:r>
              <a:rPr lang="en-US" dirty="0"/>
              <a:t> (Baidu, China)</a:t>
            </a:r>
          </a:p>
          <a:p>
            <a:r>
              <a:rPr lang="en-US" dirty="0"/>
              <a:t>Features</a:t>
            </a:r>
          </a:p>
          <a:p>
            <a:pPr lvl="1"/>
            <a:r>
              <a:rPr lang="en-US" dirty="0"/>
              <a:t>Datasets (50k)</a:t>
            </a:r>
          </a:p>
          <a:p>
            <a:pPr lvl="1"/>
            <a:r>
              <a:rPr lang="en-US" dirty="0"/>
              <a:t>Models (300k)</a:t>
            </a:r>
          </a:p>
          <a:p>
            <a:pPr lvl="1"/>
            <a:r>
              <a:rPr lang="en-US" dirty="0"/>
              <a:t>Apps (100k)</a:t>
            </a:r>
          </a:p>
          <a:p>
            <a:pPr lvl="1"/>
            <a:r>
              <a:rPr lang="en-US" dirty="0"/>
              <a:t>Community Engagement</a:t>
            </a:r>
          </a:p>
          <a:p>
            <a:pPr lvl="2"/>
            <a:r>
              <a:rPr lang="en-US" dirty="0"/>
              <a:t>(Social Media)</a:t>
            </a:r>
          </a:p>
        </p:txBody>
      </p:sp>
      <p:sp>
        <p:nvSpPr>
          <p:cNvPr id="5" name="Title 4">
            <a:extLst>
              <a:ext uri="{FF2B5EF4-FFF2-40B4-BE49-F238E27FC236}">
                <a16:creationId xmlns:a16="http://schemas.microsoft.com/office/drawing/2014/main" id="{64C82F29-02C5-7B36-83DE-A3C7AEA31CCC}"/>
              </a:ext>
            </a:extLst>
          </p:cNvPr>
          <p:cNvSpPr>
            <a:spLocks noGrp="1"/>
          </p:cNvSpPr>
          <p:nvPr>
            <p:ph type="title"/>
          </p:nvPr>
        </p:nvSpPr>
        <p:spPr/>
        <p:txBody>
          <a:bodyPr/>
          <a:lstStyle/>
          <a:p>
            <a:r>
              <a:rPr lang="en-US" dirty="0"/>
              <a:t>Resources</a:t>
            </a:r>
          </a:p>
        </p:txBody>
      </p:sp>
      <p:sp>
        <p:nvSpPr>
          <p:cNvPr id="6" name="Text Placeholder 5">
            <a:extLst>
              <a:ext uri="{FF2B5EF4-FFF2-40B4-BE49-F238E27FC236}">
                <a16:creationId xmlns:a16="http://schemas.microsoft.com/office/drawing/2014/main" id="{99E9EDBD-19E9-20D3-5F62-B586B1069C5D}"/>
              </a:ext>
            </a:extLst>
          </p:cNvPr>
          <p:cNvSpPr>
            <a:spLocks noGrp="1"/>
          </p:cNvSpPr>
          <p:nvPr>
            <p:ph type="body" idx="1"/>
          </p:nvPr>
        </p:nvSpPr>
        <p:spPr/>
        <p:txBody>
          <a:bodyPr/>
          <a:lstStyle/>
          <a:p>
            <a:r>
              <a:rPr lang="en-US" dirty="0" err="1"/>
              <a:t>DataSets</a:t>
            </a:r>
            <a:r>
              <a:rPr lang="en-US" dirty="0"/>
              <a:t> (Benchmarks)</a:t>
            </a:r>
          </a:p>
        </p:txBody>
      </p:sp>
      <p:sp>
        <p:nvSpPr>
          <p:cNvPr id="7" name="Content Placeholder 6">
            <a:extLst>
              <a:ext uri="{FF2B5EF4-FFF2-40B4-BE49-F238E27FC236}">
                <a16:creationId xmlns:a16="http://schemas.microsoft.com/office/drawing/2014/main" id="{EE7C67B3-51B5-A6FB-C2FF-DFBEA0318D35}"/>
              </a:ext>
            </a:extLst>
          </p:cNvPr>
          <p:cNvSpPr>
            <a:spLocks noGrp="1"/>
          </p:cNvSpPr>
          <p:nvPr>
            <p:ph sz="half" idx="2"/>
          </p:nvPr>
        </p:nvSpPr>
        <p:spPr/>
        <p:txBody>
          <a:bodyPr>
            <a:normAutofit/>
          </a:bodyPr>
          <a:lstStyle/>
          <a:p>
            <a:r>
              <a:rPr lang="en-US" dirty="0"/>
              <a:t>Examples</a:t>
            </a:r>
          </a:p>
          <a:p>
            <a:pPr lvl="1"/>
            <a:r>
              <a:rPr lang="en-US" dirty="0"/>
              <a:t>GLUE (NYU)</a:t>
            </a:r>
          </a:p>
          <a:p>
            <a:pPr lvl="1"/>
            <a:r>
              <a:rPr lang="en-US" dirty="0" err="1"/>
              <a:t>SQuAD</a:t>
            </a:r>
            <a:r>
              <a:rPr lang="en-US" dirty="0"/>
              <a:t> (Stanford)</a:t>
            </a:r>
          </a:p>
          <a:p>
            <a:r>
              <a:rPr lang="en-US" dirty="0"/>
              <a:t>Features</a:t>
            </a:r>
          </a:p>
          <a:p>
            <a:pPr lvl="1"/>
            <a:r>
              <a:rPr lang="en-US" dirty="0"/>
              <a:t>Splits: </a:t>
            </a:r>
          </a:p>
          <a:p>
            <a:pPr lvl="2"/>
            <a:r>
              <a:rPr lang="en-US" dirty="0"/>
              <a:t>Test, Validation (Dev), Train</a:t>
            </a:r>
          </a:p>
          <a:p>
            <a:pPr lvl="1"/>
            <a:r>
              <a:rPr lang="en-US" dirty="0"/>
              <a:t>Metrics</a:t>
            </a:r>
          </a:p>
          <a:p>
            <a:pPr lvl="1"/>
            <a:r>
              <a:rPr lang="en-US" dirty="0"/>
              <a:t>Leaderboard</a:t>
            </a:r>
          </a:p>
          <a:p>
            <a:endParaRPr lang="en-US" dirty="0"/>
          </a:p>
        </p:txBody>
      </p:sp>
      <p:sp>
        <p:nvSpPr>
          <p:cNvPr id="8" name="Text Placeholder 7">
            <a:extLst>
              <a:ext uri="{FF2B5EF4-FFF2-40B4-BE49-F238E27FC236}">
                <a16:creationId xmlns:a16="http://schemas.microsoft.com/office/drawing/2014/main" id="{84AE5553-2749-D13D-2610-720FA4497DA5}"/>
              </a:ext>
            </a:extLst>
          </p:cNvPr>
          <p:cNvSpPr>
            <a:spLocks noGrp="1"/>
          </p:cNvSpPr>
          <p:nvPr>
            <p:ph type="body" sz="quarter" idx="3"/>
          </p:nvPr>
        </p:nvSpPr>
        <p:spPr/>
        <p:txBody>
          <a:bodyPr/>
          <a:lstStyle/>
          <a:p>
            <a:r>
              <a:rPr lang="en-US" dirty="0"/>
              <a:t>Hubs</a:t>
            </a:r>
          </a:p>
        </p:txBody>
      </p:sp>
      <p:pic>
        <p:nvPicPr>
          <p:cNvPr id="10" name="Content Placeholder 8" descr="Text&#10;&#10;Description automatically generated with medium confidence">
            <a:extLst>
              <a:ext uri="{FF2B5EF4-FFF2-40B4-BE49-F238E27FC236}">
                <a16:creationId xmlns:a16="http://schemas.microsoft.com/office/drawing/2014/main" id="{4EC38910-3CC9-A5B4-D4BA-4AB42A5042E4}"/>
              </a:ext>
            </a:extLst>
          </p:cNvPr>
          <p:cNvPicPr>
            <a:picLocks noChangeAspect="1"/>
          </p:cNvPicPr>
          <p:nvPr/>
        </p:nvPicPr>
        <p:blipFill>
          <a:blip r:embed="rId5"/>
          <a:stretch>
            <a:fillRect/>
          </a:stretch>
        </p:blipFill>
        <p:spPr>
          <a:xfrm>
            <a:off x="0" y="5712373"/>
            <a:ext cx="2953333" cy="1467824"/>
          </a:xfrm>
          <a:prstGeom prst="rect">
            <a:avLst/>
          </a:prstGeom>
        </p:spPr>
      </p:pic>
      <p:pic>
        <p:nvPicPr>
          <p:cNvPr id="11" name="Content Placeholder 10" descr="Shape&#10;&#10;Description automatically generated with low confidence">
            <a:extLst>
              <a:ext uri="{FF2B5EF4-FFF2-40B4-BE49-F238E27FC236}">
                <a16:creationId xmlns:a16="http://schemas.microsoft.com/office/drawing/2014/main" id="{C0E242D4-D9B8-98F9-F835-A0144091695C}"/>
              </a:ext>
            </a:extLst>
          </p:cNvPr>
          <p:cNvPicPr>
            <a:picLocks noChangeAspect="1"/>
          </p:cNvPicPr>
          <p:nvPr/>
        </p:nvPicPr>
        <p:blipFill>
          <a:blip r:embed="rId6"/>
          <a:stretch>
            <a:fillRect/>
          </a:stretch>
        </p:blipFill>
        <p:spPr>
          <a:xfrm>
            <a:off x="2953333" y="5706023"/>
            <a:ext cx="3850934" cy="1223159"/>
          </a:xfrm>
          <a:prstGeom prst="rect">
            <a:avLst/>
          </a:prstGeom>
        </p:spPr>
      </p:pic>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618AEFAA-2FB3-2E80-6C9F-6CB03D7D6895}"/>
                  </a:ext>
                </a:extLst>
              </p:cNvPr>
              <p:cNvSpPr/>
              <p:nvPr/>
            </p:nvSpPr>
            <p:spPr>
              <a:xfrm>
                <a:off x="9700450" y="4347369"/>
                <a:ext cx="2020063" cy="823912"/>
              </a:xfrm>
              <a:prstGeom prst="wedgeRoundRectCallout">
                <a:avLst>
                  <a:gd name="adj1" fmla="val -83124"/>
                  <a:gd name="adj2" fmla="val 158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Growing Quickly</a:t>
                </a:r>
              </a:p>
              <a:p>
                <a:pPr algn="ctr"/>
                <a:r>
                  <a:rPr lang="en-US" sz="2000" dirty="0"/>
                  <a:t>(</a:t>
                </a:r>
                <a14:m>
                  <m:oMath xmlns:m="http://schemas.openxmlformats.org/officeDocument/2006/math">
                    <m:r>
                      <a:rPr lang="en-US" sz="2000" b="0" i="1" smtClean="0">
                        <a:latin typeface="Cambria Math" panose="02040503050406030204" pitchFamily="18" charset="0"/>
                        <a:ea typeface="Cambria Math" panose="02040503050406030204" pitchFamily="18" charset="0"/>
                      </a:rPr>
                      <m:t>≈10</m:t>
                    </m:r>
                  </m:oMath>
                </a14:m>
                <a:r>
                  <a:rPr lang="en-US" sz="2000" dirty="0"/>
                  <a:t>x/year)</a:t>
                </a:r>
              </a:p>
            </p:txBody>
          </p:sp>
        </mc:Choice>
        <mc:Fallback xmlns="">
          <p:sp>
            <p:nvSpPr>
              <p:cNvPr id="13" name="Rounded Rectangular Callout 12">
                <a:extLst>
                  <a:ext uri="{FF2B5EF4-FFF2-40B4-BE49-F238E27FC236}">
                    <a16:creationId xmlns:a16="http://schemas.microsoft.com/office/drawing/2014/main" id="{618AEFAA-2FB3-2E80-6C9F-6CB03D7D6895}"/>
                  </a:ext>
                </a:extLst>
              </p:cNvPr>
              <p:cNvSpPr>
                <a:spLocks noRot="1" noChangeAspect="1" noMove="1" noResize="1" noEditPoints="1" noAdjustHandles="1" noChangeArrowheads="1" noChangeShapeType="1" noTextEdit="1"/>
              </p:cNvSpPr>
              <p:nvPr/>
            </p:nvSpPr>
            <p:spPr>
              <a:xfrm>
                <a:off x="9700450" y="4347369"/>
                <a:ext cx="2020063" cy="823912"/>
              </a:xfrm>
              <a:prstGeom prst="wedgeRoundRectCallout">
                <a:avLst>
                  <a:gd name="adj1" fmla="val -83124"/>
                  <a:gd name="adj2" fmla="val 15871"/>
                  <a:gd name="adj3" fmla="val 16667"/>
                </a:avLst>
              </a:prstGeom>
              <a:blipFill>
                <a:blip r:embed="rId7"/>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8104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DC47B02-B393-6324-F673-966E2EE184E9}"/>
              </a:ext>
            </a:extLst>
          </p:cNvPr>
          <p:cNvPicPr>
            <a:picLocks noGrp="1" noChangeAspect="1"/>
          </p:cNvPicPr>
          <p:nvPr>
            <p:ph sz="half" idx="2"/>
          </p:nvPr>
        </p:nvPicPr>
        <p:blipFill rotWithShape="1">
          <a:blip r:embed="rId2"/>
          <a:srcRect t="10135" b="85943"/>
          <a:stretch/>
        </p:blipFill>
        <p:spPr>
          <a:xfrm>
            <a:off x="3498688" y="2716437"/>
            <a:ext cx="8811712" cy="437129"/>
          </a:xfrm>
        </p:spPr>
      </p:pic>
      <p:sp>
        <p:nvSpPr>
          <p:cNvPr id="2" name="Title 1">
            <a:extLst>
              <a:ext uri="{FF2B5EF4-FFF2-40B4-BE49-F238E27FC236}">
                <a16:creationId xmlns:a16="http://schemas.microsoft.com/office/drawing/2014/main" id="{106FB34F-E370-208A-B275-C12906CA6AE0}"/>
              </a:ext>
            </a:extLst>
          </p:cNvPr>
          <p:cNvSpPr>
            <a:spLocks noGrp="1"/>
          </p:cNvSpPr>
          <p:nvPr>
            <p:ph type="title"/>
          </p:nvPr>
        </p:nvSpPr>
        <p:spPr/>
        <p:txBody>
          <a:bodyPr>
            <a:normAutofit/>
          </a:bodyPr>
          <a:lstStyle/>
          <a:p>
            <a:r>
              <a:rPr lang="en-US" sz="4000" i="1" dirty="0" err="1"/>
              <a:t>glm</a:t>
            </a:r>
            <a:r>
              <a:rPr lang="en-US" sz="4000" dirty="0"/>
              <a:t> (General Linear Models) in R (and </a:t>
            </a:r>
            <a:r>
              <a:rPr lang="en-US" sz="4000" dirty="0" err="1"/>
              <a:t>Sklearn</a:t>
            </a:r>
            <a:r>
              <a:rPr lang="en-US" sz="4000" dirty="0"/>
              <a:t>)</a:t>
            </a:r>
          </a:p>
        </p:txBody>
      </p:sp>
      <p:pic>
        <p:nvPicPr>
          <p:cNvPr id="9" name="Content Placeholder 8">
            <a:extLst>
              <a:ext uri="{FF2B5EF4-FFF2-40B4-BE49-F238E27FC236}">
                <a16:creationId xmlns:a16="http://schemas.microsoft.com/office/drawing/2014/main" id="{179FA76F-1752-1392-F216-62640A706591}"/>
              </a:ext>
            </a:extLst>
          </p:cNvPr>
          <p:cNvPicPr>
            <a:picLocks noGrp="1" noChangeAspect="1"/>
          </p:cNvPicPr>
          <p:nvPr>
            <p:ph sz="half" idx="1"/>
          </p:nvPr>
        </p:nvPicPr>
        <p:blipFill>
          <a:blip r:embed="rId3"/>
          <a:stretch>
            <a:fillRect/>
          </a:stretch>
        </p:blipFill>
        <p:spPr>
          <a:xfrm>
            <a:off x="184208" y="1897880"/>
            <a:ext cx="3535839" cy="3535839"/>
          </a:xfrm>
        </p:spPr>
      </p:pic>
      <p:sp>
        <p:nvSpPr>
          <p:cNvPr id="6" name="Footer Placeholder 5">
            <a:extLst>
              <a:ext uri="{FF2B5EF4-FFF2-40B4-BE49-F238E27FC236}">
                <a16:creationId xmlns:a16="http://schemas.microsoft.com/office/drawing/2014/main" id="{87C3BD0B-C30E-C444-8046-17241A2B91DE}"/>
              </a:ext>
            </a:extLst>
          </p:cNvPr>
          <p:cNvSpPr>
            <a:spLocks noGrp="1"/>
          </p:cNvSpPr>
          <p:nvPr>
            <p:ph type="ftr" sz="quarter" idx="11"/>
          </p:nvPr>
        </p:nvSpPr>
        <p:spPr/>
        <p:txBody>
          <a:bodyPr/>
          <a:lstStyle/>
          <a:p>
            <a:r>
              <a:rPr lang="en-US"/>
              <a:t>https://github.com/kwchurch/CIKM_2023_tutorial</a:t>
            </a:r>
          </a:p>
        </p:txBody>
      </p:sp>
      <p:pic>
        <p:nvPicPr>
          <p:cNvPr id="12" name="Content Placeholder 10">
            <a:extLst>
              <a:ext uri="{FF2B5EF4-FFF2-40B4-BE49-F238E27FC236}">
                <a16:creationId xmlns:a16="http://schemas.microsoft.com/office/drawing/2014/main" id="{1D1771C1-6986-78FB-C3AE-A1C35293DB6D}"/>
              </a:ext>
            </a:extLst>
          </p:cNvPr>
          <p:cNvPicPr>
            <a:picLocks noChangeAspect="1"/>
          </p:cNvPicPr>
          <p:nvPr/>
        </p:nvPicPr>
        <p:blipFill rotWithShape="1">
          <a:blip r:embed="rId2"/>
          <a:srcRect t="83482" b="14428"/>
          <a:stretch/>
        </p:blipFill>
        <p:spPr>
          <a:xfrm>
            <a:off x="3498695" y="3209966"/>
            <a:ext cx="8811706" cy="232947"/>
          </a:xfrm>
          <a:prstGeom prst="rect">
            <a:avLst/>
          </a:prstGeom>
        </p:spPr>
      </p:pic>
      <p:pic>
        <p:nvPicPr>
          <p:cNvPr id="3" name="Content Placeholder 10">
            <a:extLst>
              <a:ext uri="{FF2B5EF4-FFF2-40B4-BE49-F238E27FC236}">
                <a16:creationId xmlns:a16="http://schemas.microsoft.com/office/drawing/2014/main" id="{DE77C062-92A3-2FE4-1638-9243E6076F2E}"/>
              </a:ext>
            </a:extLst>
          </p:cNvPr>
          <p:cNvPicPr>
            <a:picLocks noChangeAspect="1"/>
          </p:cNvPicPr>
          <p:nvPr/>
        </p:nvPicPr>
        <p:blipFill rotWithShape="1">
          <a:blip r:embed="rId2"/>
          <a:srcRect t="88952" b="5204"/>
          <a:stretch/>
        </p:blipFill>
        <p:spPr>
          <a:xfrm>
            <a:off x="3498685" y="3475688"/>
            <a:ext cx="8811716" cy="651427"/>
          </a:xfrm>
          <a:prstGeom prst="rect">
            <a:avLst/>
          </a:prstGeom>
        </p:spPr>
      </p:pic>
      <p:sp>
        <p:nvSpPr>
          <p:cNvPr id="4" name="Rounded Rectangular Callout 3">
            <a:extLst>
              <a:ext uri="{FF2B5EF4-FFF2-40B4-BE49-F238E27FC236}">
                <a16:creationId xmlns:a16="http://schemas.microsoft.com/office/drawing/2014/main" id="{24945702-4BF4-F5D3-CD87-BBD259E99DC5}"/>
              </a:ext>
            </a:extLst>
          </p:cNvPr>
          <p:cNvSpPr/>
          <p:nvPr/>
        </p:nvSpPr>
        <p:spPr>
          <a:xfrm>
            <a:off x="9407169" y="3209967"/>
            <a:ext cx="2529096" cy="605572"/>
          </a:xfrm>
          <a:prstGeom prst="wedgeRoundRectCallout">
            <a:avLst>
              <a:gd name="adj1" fmla="val -57982"/>
              <a:gd name="adj2" fmla="val -322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glm</a:t>
            </a:r>
            <a:r>
              <a:rPr lang="en-US" sz="2000" dirty="0"/>
              <a:t>: fit poly model with data</a:t>
            </a:r>
          </a:p>
        </p:txBody>
      </p:sp>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684E30FB-C132-2F63-07F3-2441AF5BEFBA}"/>
                  </a:ext>
                </a:extLst>
              </p:cNvPr>
              <p:cNvSpPr/>
              <p:nvPr/>
            </p:nvSpPr>
            <p:spPr>
              <a:xfrm>
                <a:off x="6575502" y="4499741"/>
                <a:ext cx="4174274" cy="365126"/>
              </a:xfrm>
              <a:prstGeom prst="wedgeRoundRectCallout">
                <a:avLst>
                  <a:gd name="adj1" fmla="val -28527"/>
                  <a:gd name="adj2" fmla="val -1384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predict: </a:t>
                </a:r>
                <a14:m>
                  <m:oMath xmlns:m="http://schemas.openxmlformats.org/officeDocument/2006/math">
                    <m:r>
                      <a:rPr lang="en-US" sz="2000" i="1" dirty="0" smtClean="0">
                        <a:latin typeface="Cambria Math" panose="02040503050406030204" pitchFamily="18" charset="0"/>
                      </a:rPr>
                      <m:t>𝑑𝑖𝑠𝑡</m:t>
                    </m:r>
                    <m:r>
                      <a:rPr lang="en-US" sz="2000" i="1" dirty="0" smtClean="0">
                        <a:latin typeface="Cambria Math" panose="02040503050406030204" pitchFamily="18" charset="0"/>
                      </a:rPr>
                      <m:t> ≈ </m:t>
                    </m:r>
                    <m:r>
                      <a:rPr lang="en-US" sz="2000" i="1" dirty="0" smtClean="0">
                        <a:latin typeface="Cambria Math" panose="02040503050406030204" pitchFamily="18" charset="0"/>
                      </a:rPr>
                      <m:t>𝑔</m:t>
                    </m:r>
                    <m:r>
                      <a:rPr lang="en-US" sz="2000" i="1" dirty="0" smtClean="0">
                        <a:latin typeface="Cambria Math" panose="02040503050406030204" pitchFamily="18" charset="0"/>
                      </a:rPr>
                      <m:t>(</m:t>
                    </m:r>
                    <m:r>
                      <a:rPr lang="en-US" sz="2000" b="0" i="1" dirty="0" smtClean="0">
                        <a:latin typeface="Cambria Math" panose="02040503050406030204" pitchFamily="18" charset="0"/>
                      </a:rPr>
                      <m:t>𝑐𝑎𝑟𝑠</m:t>
                    </m:r>
                    <m:r>
                      <a:rPr lang="en-US" sz="2000" b="0" i="1" dirty="0" smtClean="0">
                        <a:latin typeface="Cambria Math" panose="02040503050406030204" pitchFamily="18" charset="0"/>
                      </a:rPr>
                      <m:t>$</m:t>
                    </m:r>
                    <m:r>
                      <a:rPr lang="en-US" sz="2000" i="1" dirty="0" smtClean="0">
                        <a:latin typeface="Cambria Math" panose="02040503050406030204" pitchFamily="18" charset="0"/>
                      </a:rPr>
                      <m:t>𝑠𝑝𝑒𝑒𝑑</m:t>
                    </m:r>
                    <m:r>
                      <a:rPr lang="en-US" sz="2000" i="1" dirty="0" smtClean="0">
                        <a:latin typeface="Cambria Math" panose="02040503050406030204" pitchFamily="18" charset="0"/>
                      </a:rPr>
                      <m:t>)</m:t>
                    </m:r>
                  </m:oMath>
                </a14:m>
                <a:endParaRPr lang="en-US" sz="2000" dirty="0"/>
              </a:p>
            </p:txBody>
          </p:sp>
        </mc:Choice>
        <mc:Fallback xmlns="">
          <p:sp>
            <p:nvSpPr>
              <p:cNvPr id="8" name="Rounded Rectangular Callout 7">
                <a:extLst>
                  <a:ext uri="{FF2B5EF4-FFF2-40B4-BE49-F238E27FC236}">
                    <a16:creationId xmlns:a16="http://schemas.microsoft.com/office/drawing/2014/main" id="{684E30FB-C132-2F63-07F3-2441AF5BEFBA}"/>
                  </a:ext>
                </a:extLst>
              </p:cNvPr>
              <p:cNvSpPr>
                <a:spLocks noRot="1" noChangeAspect="1" noMove="1" noResize="1" noEditPoints="1" noAdjustHandles="1" noChangeArrowheads="1" noChangeShapeType="1" noTextEdit="1"/>
              </p:cNvSpPr>
              <p:nvPr/>
            </p:nvSpPr>
            <p:spPr>
              <a:xfrm>
                <a:off x="6575502" y="4499741"/>
                <a:ext cx="4174274" cy="365126"/>
              </a:xfrm>
              <a:prstGeom prst="wedgeRoundRectCallout">
                <a:avLst>
                  <a:gd name="adj1" fmla="val -28527"/>
                  <a:gd name="adj2" fmla="val -138432"/>
                  <a:gd name="adj3" fmla="val 16667"/>
                </a:avLst>
              </a:prstGeom>
              <a:blipFill>
                <a:blip r:embed="rId4"/>
                <a:stretch>
                  <a:fillRect b="-17544"/>
                </a:stretch>
              </a:blipFill>
            </p:spPr>
            <p:txBody>
              <a:bodyPr/>
              <a:lstStyle/>
              <a:p>
                <a:r>
                  <a:rPr lang="en-US">
                    <a:noFill/>
                  </a:rPr>
                  <a:t> </a:t>
                </a:r>
              </a:p>
            </p:txBody>
          </p:sp>
        </mc:Fallback>
      </mc:AlternateContent>
    </p:spTree>
    <p:extLst>
      <p:ext uri="{BB962C8B-B14F-4D97-AF65-F5344CB8AC3E}">
        <p14:creationId xmlns:p14="http://schemas.microsoft.com/office/powerpoint/2010/main" val="28526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76161849-0B9B-5747-A50B-3FBF6E362DD6}"/>
              </a:ext>
            </a:extLst>
          </p:cNvPr>
          <p:cNvPicPr>
            <a:picLocks noChangeAspect="1"/>
          </p:cNvPicPr>
          <p:nvPr/>
        </p:nvPicPr>
        <p:blipFill>
          <a:blip r:embed="rId2"/>
          <a:stretch>
            <a:fillRect/>
          </a:stretch>
        </p:blipFill>
        <p:spPr>
          <a:xfrm>
            <a:off x="0" y="55504"/>
            <a:ext cx="12120372" cy="6583685"/>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9C0E019-2E87-B140-B099-E4BE926E669C}"/>
                  </a:ext>
                </a:extLst>
              </p:cNvPr>
              <p:cNvSpPr>
                <a:spLocks noGrp="1"/>
              </p:cNvSpPr>
              <p:nvPr>
                <p:ph type="title"/>
              </p:nvPr>
            </p:nvSpPr>
            <p:spPr>
              <a:xfrm>
                <a:off x="6096000" y="3937"/>
                <a:ext cx="6096000" cy="1541399"/>
              </a:xfrm>
              <a:solidFill>
                <a:schemeClr val="bg1"/>
              </a:solidFill>
              <a:ln>
                <a:solidFill>
                  <a:schemeClr val="accent1">
                    <a:shade val="50000"/>
                  </a:schemeClr>
                </a:solidFill>
              </a:ln>
            </p:spPr>
            <p:txBody>
              <a:bodyPr/>
              <a:lstStyle/>
              <a:p>
                <a:pPr/>
                <a:r>
                  <a:rPr lang="en-US" dirty="0"/>
                  <a:t>Emotion Dataset</a:t>
                </a:r>
                <a:br>
                  <a:rPr lang="en-US" dirty="0"/>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𝑐𝑙𝑎𝑠𝑠𝑖𝑓𝑦</m:t>
                      </m:r>
                      <m:r>
                        <a:rPr lang="en-US" b="0" i="1" smtClean="0">
                          <a:latin typeface="Cambria Math" panose="02040503050406030204" pitchFamily="18" charset="0"/>
                        </a:rPr>
                        <m:t>:</m:t>
                      </m:r>
                      <m:r>
                        <a:rPr lang="en-US" b="0" i="1" smtClean="0">
                          <a:latin typeface="Cambria Math" panose="02040503050406030204" pitchFamily="18" charset="0"/>
                        </a:rPr>
                        <m:t>𝑙𝑎𝑏𝑒𝑙</m:t>
                      </m:r>
                      <m:r>
                        <a:rPr lang="en-US" b="0" i="1" smtClean="0">
                          <a:latin typeface="Cambria Math" panose="02040503050406030204" pitchFamily="18" charset="0"/>
                        </a:rPr>
                        <m:t>~</m:t>
                      </m:r>
                      <m:r>
                        <a:rPr lang="en-US" b="0" i="1" smtClean="0">
                          <a:latin typeface="Cambria Math" panose="02040503050406030204" pitchFamily="18" charset="0"/>
                        </a:rPr>
                        <m:t>𝑡𝑒𝑥𝑡</m:t>
                      </m:r>
                    </m:oMath>
                  </m:oMathPara>
                </a14:m>
                <a:endParaRPr lang="en-US" dirty="0"/>
              </a:p>
            </p:txBody>
          </p:sp>
        </mc:Choice>
        <mc:Fallback xmlns="">
          <p:sp>
            <p:nvSpPr>
              <p:cNvPr id="2" name="Title 1">
                <a:extLst>
                  <a:ext uri="{FF2B5EF4-FFF2-40B4-BE49-F238E27FC236}">
                    <a16:creationId xmlns:a16="http://schemas.microsoft.com/office/drawing/2014/main" id="{49C0E019-2E87-B140-B099-E4BE926E669C}"/>
                  </a:ext>
                </a:extLst>
              </p:cNvPr>
              <p:cNvSpPr>
                <a:spLocks noGrp="1" noRot="1" noChangeAspect="1" noMove="1" noResize="1" noEditPoints="1" noAdjustHandles="1" noChangeArrowheads="1" noChangeShapeType="1" noTextEdit="1"/>
              </p:cNvSpPr>
              <p:nvPr>
                <p:ph type="title"/>
              </p:nvPr>
            </p:nvSpPr>
            <p:spPr>
              <a:xfrm>
                <a:off x="6096000" y="3937"/>
                <a:ext cx="6096000" cy="1541399"/>
              </a:xfrm>
              <a:blipFill>
                <a:blip r:embed="rId3"/>
                <a:stretch>
                  <a:fillRect l="-3942" t="-4065" b="-4878"/>
                </a:stretch>
              </a:blipFill>
              <a:ln>
                <a:solidFill>
                  <a:schemeClr val="accent1">
                    <a:shade val="50000"/>
                  </a:schemeClr>
                </a:solidFill>
              </a:ln>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C5437F1-21C2-A544-A8AA-3739EAD7ECD3}"/>
              </a:ext>
            </a:extLst>
          </p:cNvPr>
          <p:cNvSpPr>
            <a:spLocks noGrp="1"/>
          </p:cNvSpPr>
          <p:nvPr>
            <p:ph type="ftr" sz="quarter" idx="11"/>
          </p:nvPr>
        </p:nvSpPr>
        <p:spPr/>
        <p:txBody>
          <a:bodyPr/>
          <a:lstStyle/>
          <a:p>
            <a:r>
              <a:rPr lang="en-US"/>
              <a:t>https://github.com/kwchurch/CIKM_2023_tutorial</a:t>
            </a:r>
          </a:p>
        </p:txBody>
      </p:sp>
      <p:sp>
        <p:nvSpPr>
          <p:cNvPr id="8" name="Rounded Rectangular Callout 7">
            <a:extLst>
              <a:ext uri="{FF2B5EF4-FFF2-40B4-BE49-F238E27FC236}">
                <a16:creationId xmlns:a16="http://schemas.microsoft.com/office/drawing/2014/main" id="{0309BF47-AA60-7B41-B2CE-275B62C71701}"/>
              </a:ext>
            </a:extLst>
          </p:cNvPr>
          <p:cNvSpPr/>
          <p:nvPr/>
        </p:nvSpPr>
        <p:spPr>
          <a:xfrm>
            <a:off x="6886625" y="1735608"/>
            <a:ext cx="1463408" cy="637834"/>
          </a:xfrm>
          <a:prstGeom prst="wedgeRoundRectCallout">
            <a:avLst>
              <a:gd name="adj1" fmla="val -22796"/>
              <a:gd name="adj2" fmla="val -1121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Task/Loss</a:t>
            </a:r>
          </a:p>
        </p:txBody>
      </p:sp>
      <p:sp>
        <p:nvSpPr>
          <p:cNvPr id="10" name="Rounded Rectangular Callout 9">
            <a:extLst>
              <a:ext uri="{FF2B5EF4-FFF2-40B4-BE49-F238E27FC236}">
                <a16:creationId xmlns:a16="http://schemas.microsoft.com/office/drawing/2014/main" id="{7682BF0C-EDA0-BE4B-8BA0-AD9F615E8CA7}"/>
              </a:ext>
            </a:extLst>
          </p:cNvPr>
          <p:cNvSpPr/>
          <p:nvPr/>
        </p:nvSpPr>
        <p:spPr>
          <a:xfrm>
            <a:off x="9198963" y="1735608"/>
            <a:ext cx="1384092" cy="497926"/>
          </a:xfrm>
          <a:prstGeom prst="wedgeRoundRectCallout">
            <a:avLst>
              <a:gd name="adj1" fmla="val -31099"/>
              <a:gd name="adj2" fmla="val -1272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sp>
        <p:nvSpPr>
          <p:cNvPr id="11" name="Rounded Rectangular Callout 10">
            <a:extLst>
              <a:ext uri="{FF2B5EF4-FFF2-40B4-BE49-F238E27FC236}">
                <a16:creationId xmlns:a16="http://schemas.microsoft.com/office/drawing/2014/main" id="{1A7D554B-42F4-E145-8638-AB193025BA36}"/>
              </a:ext>
            </a:extLst>
          </p:cNvPr>
          <p:cNvSpPr/>
          <p:nvPr/>
        </p:nvSpPr>
        <p:spPr>
          <a:xfrm>
            <a:off x="9198963" y="1735608"/>
            <a:ext cx="1384092" cy="497926"/>
          </a:xfrm>
          <a:prstGeom prst="wedgeRoundRectCallout">
            <a:avLst>
              <a:gd name="adj1" fmla="val 28829"/>
              <a:gd name="adj2" fmla="val -1362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Columns</a:t>
            </a:r>
          </a:p>
        </p:txBody>
      </p:sp>
      <p:cxnSp>
        <p:nvCxnSpPr>
          <p:cNvPr id="9" name="Straight Arrow Connector 8">
            <a:extLst>
              <a:ext uri="{FF2B5EF4-FFF2-40B4-BE49-F238E27FC236}">
                <a16:creationId xmlns:a16="http://schemas.microsoft.com/office/drawing/2014/main" id="{DC23AAC4-ABA9-441F-00A0-2C217D21BA15}"/>
              </a:ext>
            </a:extLst>
          </p:cNvPr>
          <p:cNvCxnSpPr/>
          <p:nvPr/>
        </p:nvCxnSpPr>
        <p:spPr>
          <a:xfrm>
            <a:off x="8864725" y="1382861"/>
            <a:ext cx="67567" cy="197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222D71-755B-AC8E-D484-1E963B28362A}"/>
              </a:ext>
            </a:extLst>
          </p:cNvPr>
          <p:cNvCxnSpPr>
            <a:cxnSpLocks/>
          </p:cNvCxnSpPr>
          <p:nvPr/>
        </p:nvCxnSpPr>
        <p:spPr>
          <a:xfrm flipH="1">
            <a:off x="1112595" y="1247063"/>
            <a:ext cx="9066674" cy="2230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ounded Rectangular Callout 13">
            <a:extLst>
              <a:ext uri="{FF2B5EF4-FFF2-40B4-BE49-F238E27FC236}">
                <a16:creationId xmlns:a16="http://schemas.microsoft.com/office/drawing/2014/main" id="{E7796954-5AA7-AE0E-74D3-47A9A302B946}"/>
              </a:ext>
            </a:extLst>
          </p:cNvPr>
          <p:cNvSpPr/>
          <p:nvPr/>
        </p:nvSpPr>
        <p:spPr>
          <a:xfrm>
            <a:off x="9638612" y="3601441"/>
            <a:ext cx="816177" cy="497926"/>
          </a:xfrm>
          <a:prstGeom prst="wedgeRoundRectCallout">
            <a:avLst>
              <a:gd name="adj1" fmla="val -84861"/>
              <a:gd name="adj2" fmla="val -168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Row</a:t>
            </a:r>
          </a:p>
        </p:txBody>
      </p:sp>
    </p:spTree>
    <p:extLst>
      <p:ext uri="{BB962C8B-B14F-4D97-AF65-F5344CB8AC3E}">
        <p14:creationId xmlns:p14="http://schemas.microsoft.com/office/powerpoint/2010/main" val="263035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304B48-D89B-5DC2-1CDB-62990C632852}"/>
                  </a:ext>
                </a:extLst>
              </p:cNvPr>
              <p:cNvSpPr>
                <a:spLocks noGrp="1"/>
              </p:cNvSpPr>
              <p:nvPr>
                <p:ph type="title"/>
              </p:nvPr>
            </p:nvSpPr>
            <p:spPr/>
            <p:txBody>
              <a:bodyPr>
                <a:normAutofit fontScale="90000"/>
              </a:bodyPr>
              <a:lstStyle/>
              <a:p>
                <a:r>
                  <a:rPr lang="en-US" dirty="0"/>
                  <a:t>Fine-Tuning (fit): Numerous Use Cases</a:t>
                </a:r>
                <a:br>
                  <a:rPr lang="en-US" dirty="0"/>
                </a:b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r>
                      <a:rPr lang="en-US" b="0" i="1" smtClean="0">
                        <a:latin typeface="Cambria Math" panose="02040503050406030204" pitchFamily="18" charset="0"/>
                      </a:rPr>
                      <m:t>+</m:t>
                    </m:r>
                    <m:r>
                      <a:rPr lang="en-US" b="0" i="1" smtClean="0">
                        <a:latin typeface="Cambria Math" panose="02040503050406030204" pitchFamily="18" charset="0"/>
                      </a:rPr>
                      <m:t>𝑑𝑎𝑡𝑎</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a:t>
                </a:r>
              </a:p>
            </p:txBody>
          </p:sp>
        </mc:Choice>
        <mc:Fallback xmlns="">
          <p:sp>
            <p:nvSpPr>
              <p:cNvPr id="2" name="Title 1">
                <a:extLst>
                  <a:ext uri="{FF2B5EF4-FFF2-40B4-BE49-F238E27FC236}">
                    <a16:creationId xmlns:a16="http://schemas.microsoft.com/office/drawing/2014/main" id="{56304B48-D89B-5DC2-1CDB-62990C632852}"/>
                  </a:ext>
                </a:extLst>
              </p:cNvPr>
              <p:cNvSpPr>
                <a:spLocks noGrp="1" noRot="1" noChangeAspect="1" noMove="1" noResize="1" noEditPoints="1" noAdjustHandles="1" noChangeArrowheads="1" noChangeShapeType="1" noTextEdit="1"/>
              </p:cNvSpPr>
              <p:nvPr>
                <p:ph type="title"/>
              </p:nvPr>
            </p:nvSpPr>
            <p:spPr>
              <a:blipFill>
                <a:blip r:embed="rId2"/>
                <a:stretch>
                  <a:fillRect l="-2171" t="-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E535B8-137B-EB46-C5C0-146C10FD7794}"/>
                  </a:ext>
                </a:extLst>
              </p:cNvPr>
              <p:cNvSpPr>
                <a:spLocks noGrp="1"/>
              </p:cNvSpPr>
              <p:nvPr>
                <p:ph sz="half" idx="1"/>
              </p:nvPr>
            </p:nvSpPr>
            <p:spPr>
              <a:xfrm>
                <a:off x="838200" y="1825625"/>
                <a:ext cx="7166138" cy="4351338"/>
              </a:xfrm>
            </p:spPr>
            <p:txBody>
              <a:bodyPr>
                <a:normAutofit fontScale="85000" lnSpcReduction="20000"/>
              </a:bodyPr>
              <a:lstStyle/>
              <a:p>
                <a:r>
                  <a:rPr lang="en-US" dirty="0"/>
                  <a:t>Flowers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Resnet</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 </m:t>
                    </m:r>
                  </m:oMath>
                </a14:m>
                <a:r>
                  <a:rPr lang="en-US" dirty="0"/>
                  <a:t>flowers</a:t>
                </a:r>
              </a:p>
              <a:p>
                <a:r>
                  <a:rPr lang="en-US" dirty="0"/>
                  <a:t>Emotion Classification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𝑝𝑟𝑒</m:t>
                        </m:r>
                      </m:sub>
                    </m:sSub>
                  </m:oMath>
                </a14:m>
                <a:r>
                  <a:rPr lang="en-US" dirty="0"/>
                  <a:t>: </a:t>
                </a:r>
                <a:r>
                  <a:rPr lang="en-US" dirty="0">
                    <a:hlinkClick r:id="rId3"/>
                  </a:rPr>
                  <a:t>https://huggingface.co/bert-base-uncased</a:t>
                </a:r>
                <a:r>
                  <a:rPr lang="en-US" dirty="0"/>
                  <a:t> </a:t>
                </a:r>
              </a:p>
              <a:p>
                <a:pPr lvl="1"/>
                <a14:m>
                  <m:oMath xmlns:m="http://schemas.openxmlformats.org/officeDocument/2006/math">
                    <m:r>
                      <a:rPr lang="en-US" b="0" i="1" smtClean="0">
                        <a:latin typeface="Cambria Math" panose="02040503050406030204" pitchFamily="18" charset="0"/>
                      </a:rPr>
                      <m:t>𝑑𝑎𝑡𝑎</m:t>
                    </m:r>
                    <m:r>
                      <a:rPr lang="en-US" b="0" i="1" smtClean="0">
                        <a:latin typeface="Cambria Math" panose="02040503050406030204" pitchFamily="18" charset="0"/>
                      </a:rPr>
                      <m:t>:</m:t>
                    </m:r>
                    <m:r>
                      <m:rPr>
                        <m:sty m:val="p"/>
                      </m:rPr>
                      <a:rPr lang="en-US">
                        <a:latin typeface="Cambria Math" panose="02040503050406030204" pitchFamily="18" charset="0"/>
                        <a:hlinkClick r:id="rId4"/>
                      </a:rPr>
                      <m:t>https</m:t>
                    </m:r>
                    <m:r>
                      <a:rPr lang="en-US">
                        <a:latin typeface="Cambria Math" panose="02040503050406030204" pitchFamily="18" charset="0"/>
                        <a:hlinkClick r:id="rId4"/>
                      </a:rPr>
                      <m:t>://</m:t>
                    </m:r>
                    <m:r>
                      <m:rPr>
                        <m:sty m:val="p"/>
                      </m:rPr>
                      <a:rPr lang="en-US">
                        <a:latin typeface="Cambria Math" panose="02040503050406030204" pitchFamily="18" charset="0"/>
                        <a:hlinkClick r:id="rId4"/>
                      </a:rPr>
                      <m:t>huggingface</m:t>
                    </m:r>
                    <m:r>
                      <a:rPr lang="en-US">
                        <a:latin typeface="Cambria Math" panose="02040503050406030204" pitchFamily="18" charset="0"/>
                        <a:hlinkClick r:id="rId4"/>
                      </a:rPr>
                      <m:t>.</m:t>
                    </m:r>
                    <m:r>
                      <m:rPr>
                        <m:sty m:val="p"/>
                      </m:rPr>
                      <a:rPr lang="en-US">
                        <a:latin typeface="Cambria Math" panose="02040503050406030204" pitchFamily="18" charset="0"/>
                        <a:hlinkClick r:id="rId4"/>
                      </a:rPr>
                      <m:t>co</m:t>
                    </m:r>
                    <m:r>
                      <a:rPr lang="en-US">
                        <a:latin typeface="Cambria Math" panose="02040503050406030204" pitchFamily="18" charset="0"/>
                        <a:hlinkClick r:id="rId4"/>
                      </a:rPr>
                      <m:t>/</m:t>
                    </m:r>
                    <m:r>
                      <m:rPr>
                        <m:sty m:val="p"/>
                      </m:rPr>
                      <a:rPr lang="en-US">
                        <a:latin typeface="Cambria Math" panose="02040503050406030204" pitchFamily="18" charset="0"/>
                        <a:hlinkClick r:id="rId4"/>
                      </a:rPr>
                      <m:t>datasets</m:t>
                    </m:r>
                    <m:r>
                      <a:rPr lang="en-US">
                        <a:latin typeface="Cambria Math" panose="02040503050406030204" pitchFamily="18" charset="0"/>
                        <a:hlinkClick r:id="rId4"/>
                      </a:rPr>
                      <m:t>/</m:t>
                    </m:r>
                    <m:r>
                      <m:rPr>
                        <m:sty m:val="p"/>
                      </m:rPr>
                      <a:rPr lang="en-US">
                        <a:latin typeface="Cambria Math" panose="02040503050406030204" pitchFamily="18" charset="0"/>
                        <a:hlinkClick r:id="rId4"/>
                      </a:rPr>
                      <m:t>dair</m:t>
                    </m:r>
                    <m:r>
                      <a:rPr lang="en-US">
                        <a:latin typeface="Cambria Math" panose="02040503050406030204" pitchFamily="18" charset="0"/>
                        <a:hlinkClick r:id="rId4"/>
                      </a:rPr>
                      <m:t>−</m:t>
                    </m:r>
                    <m:r>
                      <m:rPr>
                        <m:sty m:val="p"/>
                      </m:rPr>
                      <a:rPr lang="en-US">
                        <a:latin typeface="Cambria Math" panose="02040503050406030204" pitchFamily="18" charset="0"/>
                        <a:hlinkClick r:id="rId4"/>
                      </a:rPr>
                      <m:t>ai</m:t>
                    </m:r>
                    <m:r>
                      <a:rPr lang="en-US">
                        <a:latin typeface="Cambria Math" panose="02040503050406030204" pitchFamily="18" charset="0"/>
                        <a:hlinkClick r:id="rId4"/>
                      </a:rPr>
                      <m:t>/</m:t>
                    </m:r>
                    <m:r>
                      <m:rPr>
                        <m:sty m:val="p"/>
                      </m:rPr>
                      <a:rPr lang="en-US">
                        <a:latin typeface="Cambria Math" panose="02040503050406030204" pitchFamily="18" charset="0"/>
                        <a:hlinkClick r:id="rId4"/>
                      </a:rPr>
                      <m:t>emotion</m:t>
                    </m:r>
                  </m:oMath>
                </a14:m>
                <a:r>
                  <a:rPr lang="en-US" dirty="0">
                    <a:hlinkClick r:id="rId4"/>
                  </a:rPr>
                  <a:t> </a:t>
                </a:r>
                <a:endParaRPr lang="en-US" dirty="0"/>
              </a:p>
              <a:p>
                <a:r>
                  <a:rPr lang="en-US" dirty="0"/>
                  <a:t>GLUE</a:t>
                </a:r>
              </a:p>
              <a:p>
                <a:r>
                  <a:rPr lang="en-US" dirty="0" err="1"/>
                  <a:t>SQuAD</a:t>
                </a:r>
                <a:endParaRPr lang="en-US" dirty="0"/>
              </a:p>
              <a:p>
                <a:r>
                  <a:rPr lang="en-US" dirty="0"/>
                  <a:t>Machine Translation</a:t>
                </a:r>
              </a:p>
              <a:p>
                <a:r>
                  <a:rPr lang="en-US" dirty="0"/>
                  <a:t>Speech Recognition</a:t>
                </a:r>
              </a:p>
              <a:p>
                <a:r>
                  <a:rPr lang="en-US" dirty="0"/>
                  <a:t>Vision</a:t>
                </a:r>
              </a:p>
              <a:p>
                <a:r>
                  <a:rPr lang="en-US" dirty="0"/>
                  <a:t>and much more</a:t>
                </a:r>
              </a:p>
            </p:txBody>
          </p:sp>
        </mc:Choice>
        <mc:Fallback xmlns="">
          <p:sp>
            <p:nvSpPr>
              <p:cNvPr id="3" name="Content Placeholder 2">
                <a:extLst>
                  <a:ext uri="{FF2B5EF4-FFF2-40B4-BE49-F238E27FC236}">
                    <a16:creationId xmlns:a16="http://schemas.microsoft.com/office/drawing/2014/main" id="{B0E535B8-137B-EB46-C5C0-146C10FD7794}"/>
                  </a:ext>
                </a:extLst>
              </p:cNvPr>
              <p:cNvSpPr>
                <a:spLocks noGrp="1" noRot="1" noChangeAspect="1" noMove="1" noResize="1" noEditPoints="1" noAdjustHandles="1" noChangeArrowheads="1" noChangeShapeType="1" noTextEdit="1"/>
              </p:cNvSpPr>
              <p:nvPr>
                <p:ph sz="half" idx="1"/>
              </p:nvPr>
            </p:nvSpPr>
            <p:spPr>
              <a:xfrm>
                <a:off x="838200" y="1825625"/>
                <a:ext cx="7166138" cy="4351338"/>
              </a:xfrm>
              <a:blipFill>
                <a:blip r:embed="rId5"/>
                <a:stretch>
                  <a:fillRect l="-1239" t="-3198"/>
                </a:stretch>
              </a:blipFill>
            </p:spPr>
            <p:txBody>
              <a:bodyPr/>
              <a:lstStyle/>
              <a:p>
                <a:r>
                  <a:rPr lang="en-US">
                    <a:noFill/>
                  </a:rPr>
                  <a:t> </a:t>
                </a:r>
              </a:p>
            </p:txBody>
          </p:sp>
        </mc:Fallback>
      </mc:AlternateContent>
      <p:pic>
        <p:nvPicPr>
          <p:cNvPr id="5" name="Content Placeholder 12" descr="Text&#10;&#10;Description automatically generated with medium confidence">
            <a:extLst>
              <a:ext uri="{FF2B5EF4-FFF2-40B4-BE49-F238E27FC236}">
                <a16:creationId xmlns:a16="http://schemas.microsoft.com/office/drawing/2014/main" id="{06B7EAE4-30E3-1BAA-0432-AFC7A9B45CC9}"/>
              </a:ext>
            </a:extLst>
          </p:cNvPr>
          <p:cNvPicPr>
            <a:picLocks noGrp="1" noChangeAspect="1"/>
          </p:cNvPicPr>
          <p:nvPr>
            <p:ph sz="half" idx="2"/>
          </p:nvPr>
        </p:nvPicPr>
        <p:blipFill rotWithShape="1">
          <a:blip r:embed="rId6"/>
          <a:srcRect t="18750" r="38865"/>
          <a:stretch/>
        </p:blipFill>
        <p:spPr>
          <a:xfrm>
            <a:off x="6395224" y="1826910"/>
            <a:ext cx="5181600" cy="1519724"/>
          </a:xfrm>
        </p:spPr>
      </p:pic>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F20C32-7C4C-D2E9-B0C9-75722056F502}"/>
                  </a:ext>
                </a:extLst>
              </p:cNvPr>
              <p:cNvSpPr/>
              <p:nvPr/>
            </p:nvSpPr>
            <p:spPr>
              <a:xfrm>
                <a:off x="9569250" y="2677415"/>
                <a:ext cx="2476079" cy="415094"/>
              </a:xfrm>
              <a:prstGeom prst="wedgeRoundRectCallout">
                <a:avLst>
                  <a:gd name="adj1" fmla="val -45038"/>
                  <a:gd name="adj2" fmla="val -87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Pre-trained Model</a:t>
                </a:r>
              </a:p>
            </p:txBody>
          </p:sp>
        </mc:Choice>
        <mc:Fallback xmlns="">
          <p:sp>
            <p:nvSpPr>
              <p:cNvPr id="6" name="Rounded Rectangular Callout 5">
                <a:extLst>
                  <a:ext uri="{FF2B5EF4-FFF2-40B4-BE49-F238E27FC236}">
                    <a16:creationId xmlns:a16="http://schemas.microsoft.com/office/drawing/2014/main" id="{DFF20C32-7C4C-D2E9-B0C9-75722056F502}"/>
                  </a:ext>
                </a:extLst>
              </p:cNvPr>
              <p:cNvSpPr>
                <a:spLocks noRot="1" noChangeAspect="1" noMove="1" noResize="1" noEditPoints="1" noAdjustHandles="1" noChangeArrowheads="1" noChangeShapeType="1" noTextEdit="1"/>
              </p:cNvSpPr>
              <p:nvPr/>
            </p:nvSpPr>
            <p:spPr>
              <a:xfrm>
                <a:off x="9569250" y="2677415"/>
                <a:ext cx="2476079" cy="415094"/>
              </a:xfrm>
              <a:prstGeom prst="wedgeRoundRectCallout">
                <a:avLst>
                  <a:gd name="adj1" fmla="val -45038"/>
                  <a:gd name="adj2" fmla="val -87094"/>
                  <a:gd name="adj3" fmla="val 16667"/>
                </a:avLst>
              </a:prstGeom>
              <a:blipFill>
                <a:blip r:embed="rId7"/>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412D7C64-1B2E-C232-BAAF-470DA73588DC}"/>
                  </a:ext>
                </a:extLst>
              </p:cNvPr>
              <p:cNvSpPr/>
              <p:nvPr/>
            </p:nvSpPr>
            <p:spPr>
              <a:xfrm>
                <a:off x="8755133" y="3345349"/>
                <a:ext cx="2661857" cy="452281"/>
              </a:xfrm>
              <a:prstGeom prst="wedgeRoundRectCallout">
                <a:avLst>
                  <a:gd name="adj1" fmla="val -45320"/>
                  <a:gd name="adj2" fmla="val -1053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𝑝𝑜𝑠𝑡</m:t>
                        </m:r>
                      </m:sub>
                    </m:sSub>
                  </m:oMath>
                </a14:m>
                <a:r>
                  <a:rPr lang="en-US" dirty="0"/>
                  <a:t>: Post-trained Model </a:t>
                </a:r>
              </a:p>
            </p:txBody>
          </p:sp>
        </mc:Choice>
        <mc:Fallback xmlns="">
          <p:sp>
            <p:nvSpPr>
              <p:cNvPr id="7" name="Rounded Rectangular Callout 6">
                <a:extLst>
                  <a:ext uri="{FF2B5EF4-FFF2-40B4-BE49-F238E27FC236}">
                    <a16:creationId xmlns:a16="http://schemas.microsoft.com/office/drawing/2014/main" id="{412D7C64-1B2E-C232-BAAF-470DA73588DC}"/>
                  </a:ext>
                </a:extLst>
              </p:cNvPr>
              <p:cNvSpPr>
                <a:spLocks noRot="1" noChangeAspect="1" noMove="1" noResize="1" noEditPoints="1" noAdjustHandles="1" noChangeArrowheads="1" noChangeShapeType="1" noTextEdit="1"/>
              </p:cNvSpPr>
              <p:nvPr/>
            </p:nvSpPr>
            <p:spPr>
              <a:xfrm>
                <a:off x="8755133" y="3345349"/>
                <a:ext cx="2661857" cy="452281"/>
              </a:xfrm>
              <a:prstGeom prst="wedgeRoundRectCallout">
                <a:avLst>
                  <a:gd name="adj1" fmla="val -45320"/>
                  <a:gd name="adj2" fmla="val -105355"/>
                  <a:gd name="adj3" fmla="val 16667"/>
                </a:avLst>
              </a:prstGeom>
              <a:blipFill>
                <a:blip r:embed="rId8"/>
                <a:stretch>
                  <a:fillRect r="-1415" b="-5172"/>
                </a:stretch>
              </a:blipFill>
            </p:spPr>
            <p:txBody>
              <a:bodyPr/>
              <a:lstStyle/>
              <a:p>
                <a:r>
                  <a:rPr lang="en-US">
                    <a:noFill/>
                  </a:rPr>
                  <a:t> </a:t>
                </a:r>
              </a:p>
            </p:txBody>
          </p:sp>
        </mc:Fallback>
      </mc:AlternateContent>
      <p:pic>
        <p:nvPicPr>
          <p:cNvPr id="9" name="Content Placeholder 10">
            <a:extLst>
              <a:ext uri="{FF2B5EF4-FFF2-40B4-BE49-F238E27FC236}">
                <a16:creationId xmlns:a16="http://schemas.microsoft.com/office/drawing/2014/main" id="{78A45400-BA94-212C-A70E-C8A007C99919}"/>
              </a:ext>
            </a:extLst>
          </p:cNvPr>
          <p:cNvPicPr>
            <a:picLocks noChangeAspect="1"/>
          </p:cNvPicPr>
          <p:nvPr/>
        </p:nvPicPr>
        <p:blipFill rotWithShape="1">
          <a:blip r:embed="rId9"/>
          <a:srcRect t="83482" b="14428"/>
          <a:stretch/>
        </p:blipFill>
        <p:spPr>
          <a:xfrm>
            <a:off x="6313530" y="4632126"/>
            <a:ext cx="8811706" cy="232947"/>
          </a:xfrm>
          <a:prstGeom prst="rect">
            <a:avLst/>
          </a:prstGeom>
        </p:spPr>
      </p:pic>
      <p:sp>
        <p:nvSpPr>
          <p:cNvPr id="10" name="Rounded Rectangular Callout 9">
            <a:extLst>
              <a:ext uri="{FF2B5EF4-FFF2-40B4-BE49-F238E27FC236}">
                <a16:creationId xmlns:a16="http://schemas.microsoft.com/office/drawing/2014/main" id="{AF719156-8D31-F7DD-3A26-D23275D77FF8}"/>
              </a:ext>
            </a:extLst>
          </p:cNvPr>
          <p:cNvSpPr/>
          <p:nvPr/>
        </p:nvSpPr>
        <p:spPr>
          <a:xfrm>
            <a:off x="8164172" y="5268880"/>
            <a:ext cx="2661857" cy="452281"/>
          </a:xfrm>
          <a:prstGeom prst="wedgeRoundRectCallout">
            <a:avLst>
              <a:gd name="adj1" fmla="val -29904"/>
              <a:gd name="adj2" fmla="val -127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Fine-Tuning (fit) in R</a:t>
            </a:r>
          </a:p>
        </p:txBody>
      </p:sp>
      <p:sp>
        <p:nvSpPr>
          <p:cNvPr id="11" name="Footer Placeholder 10">
            <a:extLst>
              <a:ext uri="{FF2B5EF4-FFF2-40B4-BE49-F238E27FC236}">
                <a16:creationId xmlns:a16="http://schemas.microsoft.com/office/drawing/2014/main" id="{4EA74360-8550-8378-A129-3089754D4A16}"/>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38306414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GLUE Subsets</a:t>
            </a:r>
            <a:endParaRPr lang="en-US" sz="3200" i="1" dirty="0"/>
          </a:p>
        </p:txBody>
      </p:sp>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sz="half" idx="1"/>
            <p:extLst>
              <p:ext uri="{D42A27DB-BD31-4B8C-83A1-F6EECF244321}">
                <p14:modId xmlns:p14="http://schemas.microsoft.com/office/powerpoint/2010/main" val="2033697796"/>
              </p:ext>
            </p:extLst>
          </p:nvPr>
        </p:nvGraphicFramePr>
        <p:xfrm>
          <a:off x="560059" y="1488851"/>
          <a:ext cx="5181599" cy="4663440"/>
        </p:xfrm>
        <a:graphic>
          <a:graphicData uri="http://schemas.openxmlformats.org/drawingml/2006/table">
            <a:tbl>
              <a:tblPr firstRow="1" bandRow="1">
                <a:tableStyleId>{5C22544A-7EE6-4342-B048-85BDC9FD1C3A}</a:tableStyleId>
              </a:tblPr>
              <a:tblGrid>
                <a:gridCol w="2116738">
                  <a:extLst>
                    <a:ext uri="{9D8B030D-6E8A-4147-A177-3AD203B41FA5}">
                      <a16:colId xmlns:a16="http://schemas.microsoft.com/office/drawing/2014/main" val="1776084644"/>
                    </a:ext>
                  </a:extLst>
                </a:gridCol>
                <a:gridCol w="3064861">
                  <a:extLst>
                    <a:ext uri="{9D8B030D-6E8A-4147-A177-3AD203B41FA5}">
                      <a16:colId xmlns:a16="http://schemas.microsoft.com/office/drawing/2014/main" val="1460546109"/>
                    </a:ext>
                  </a:extLst>
                </a:gridCol>
              </a:tblGrid>
              <a:tr h="370840">
                <a:tc>
                  <a:txBody>
                    <a:bodyPr/>
                    <a:lstStyle/>
                    <a:p>
                      <a:r>
                        <a:rPr lang="en-US" sz="2800" dirty="0"/>
                        <a:t>Subset</a:t>
                      </a:r>
                    </a:p>
                  </a:txBody>
                  <a:tcPr/>
                </a:tc>
                <a:tc>
                  <a:txBody>
                    <a:bodyPr/>
                    <a:lstStyle/>
                    <a:p>
                      <a:r>
                        <a:rPr lang="en-US" sz="2800" dirty="0"/>
                        <a:t>Dataset</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extLst>
                  <a:ext uri="{0D108BD9-81ED-4DB2-BD59-A6C34878D82A}">
                    <a16:rowId xmlns:a16="http://schemas.microsoft.com/office/drawing/2014/main" val="3110987914"/>
                  </a:ext>
                </a:extLst>
              </a:tr>
            </a:tbl>
          </a:graphicData>
        </a:graphic>
      </p:graphicFrame>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extLst>
              <p:ext uri="{D42A27DB-BD31-4B8C-83A1-F6EECF244321}">
                <p14:modId xmlns:p14="http://schemas.microsoft.com/office/powerpoint/2010/main" val="1447331817"/>
              </p:ext>
            </p:extLst>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spTree>
    <p:extLst>
      <p:ext uri="{BB962C8B-B14F-4D97-AF65-F5344CB8AC3E}">
        <p14:creationId xmlns:p14="http://schemas.microsoft.com/office/powerpoint/2010/main" val="2010382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GFT Program for COLA</a:t>
            </a:r>
            <a:endParaRPr lang="en-US" sz="3200" i="1" dirty="0"/>
          </a:p>
        </p:txBody>
      </p:sp>
      <p:graphicFrame>
        <p:nvGraphicFramePr>
          <p:cNvPr id="9" name="Content Placeholder 8">
            <a:extLst>
              <a:ext uri="{FF2B5EF4-FFF2-40B4-BE49-F238E27FC236}">
                <a16:creationId xmlns:a16="http://schemas.microsoft.com/office/drawing/2014/main" id="{4D48B4E2-6FBC-EAC4-7FF8-F49709E50FEB}"/>
              </a:ext>
            </a:extLst>
          </p:cNvPr>
          <p:cNvGraphicFramePr>
            <a:graphicFrameLocks noGrp="1"/>
          </p:cNvGraphicFramePr>
          <p:nvPr>
            <p:ph sz="half" idx="2"/>
          </p:nvPr>
        </p:nvGraphicFramePr>
        <p:xfrm>
          <a:off x="6411974" y="176034"/>
          <a:ext cx="5612142" cy="6141810"/>
        </p:xfrm>
        <a:graphic>
          <a:graphicData uri="http://schemas.openxmlformats.org/drawingml/2006/table">
            <a:tbl>
              <a:tblPr>
                <a:tableStyleId>{5C22544A-7EE6-4342-B048-85BDC9FD1C3A}</a:tableStyleId>
              </a:tblPr>
              <a:tblGrid>
                <a:gridCol w="3832067">
                  <a:extLst>
                    <a:ext uri="{9D8B030D-6E8A-4147-A177-3AD203B41FA5}">
                      <a16:colId xmlns:a16="http://schemas.microsoft.com/office/drawing/2014/main" val="1746927014"/>
                    </a:ext>
                  </a:extLst>
                </a:gridCol>
                <a:gridCol w="1780075">
                  <a:extLst>
                    <a:ext uri="{9D8B030D-6E8A-4147-A177-3AD203B41FA5}">
                      <a16:colId xmlns:a16="http://schemas.microsoft.com/office/drawing/2014/main" val="1444166224"/>
                    </a:ext>
                  </a:extLst>
                </a:gridCol>
              </a:tblGrid>
              <a:tr h="614181">
                <a:tc gridSpan="2">
                  <a:txBody>
                    <a:bodyPr/>
                    <a:lstStyle/>
                    <a:p>
                      <a:pPr algn="ctr" fontAlgn="b"/>
                      <a:r>
                        <a:rPr lang="en-US" sz="2000" b="1" i="0" u="none" strike="noStrike" dirty="0">
                          <a:solidFill>
                            <a:schemeClr val="bg1"/>
                          </a:solidFill>
                          <a:effectLst/>
                          <a:latin typeface="Menlo" panose="020B0609030804020204" pitchFamily="49" charset="0"/>
                        </a:rPr>
                        <a:t>GLUE COLA SUBSET</a:t>
                      </a:r>
                    </a:p>
                  </a:txBody>
                  <a:tcPr marL="4581" marR="4581" marT="4581" marB="0" anchor="ctr">
                    <a:solidFill>
                      <a:srgbClr val="002060"/>
                    </a:solidFill>
                  </a:tcPr>
                </a:tc>
                <a:tc hMerge="1">
                  <a:txBody>
                    <a:bodyPr/>
                    <a:lstStyle/>
                    <a:p>
                      <a:pPr algn="l" fontAlgn="b"/>
                      <a:endParaRPr lang="en-US" sz="2000" b="1" i="0" u="none" strike="noStrike" dirty="0">
                        <a:solidFill>
                          <a:schemeClr val="bg1"/>
                        </a:solidFill>
                        <a:effectLst/>
                        <a:latin typeface="Menlo" panose="020B0609030804020204" pitchFamily="49" charset="0"/>
                      </a:endParaRPr>
                    </a:p>
                  </a:txBody>
                  <a:tcPr marL="4581" marR="4581" marT="4581" marB="0" anchor="ctr">
                    <a:solidFill>
                      <a:srgbClr val="002060"/>
                    </a:solidFill>
                  </a:tcPr>
                </a:tc>
                <a:extLst>
                  <a:ext uri="{0D108BD9-81ED-4DB2-BD59-A6C34878D82A}">
                    <a16:rowId xmlns:a16="http://schemas.microsoft.com/office/drawing/2014/main" val="4082327177"/>
                  </a:ext>
                </a:extLst>
              </a:tr>
              <a:tr h="614181">
                <a:tc>
                  <a:txBody>
                    <a:bodyPr/>
                    <a:lstStyle/>
                    <a:p>
                      <a:pPr algn="l" fontAlgn="b"/>
                      <a:r>
                        <a:rPr lang="en-US" sz="2000" b="1" i="0" u="none" strike="noStrike" dirty="0">
                          <a:solidFill>
                            <a:schemeClr val="bg1"/>
                          </a:solidFill>
                          <a:effectLst/>
                          <a:latin typeface="Menlo" panose="020B0609030804020204" pitchFamily="49" charset="0"/>
                        </a:rPr>
                        <a:t>Sentence</a:t>
                      </a:r>
                    </a:p>
                  </a:txBody>
                  <a:tcPr marL="4581" marR="4581" marT="4581" marB="0" anchor="ctr">
                    <a:solidFill>
                      <a:srgbClr val="002060"/>
                    </a:solidFill>
                  </a:tcPr>
                </a:tc>
                <a:tc>
                  <a:txBody>
                    <a:bodyPr/>
                    <a:lstStyle/>
                    <a:p>
                      <a:pPr algn="l" fontAlgn="b"/>
                      <a:r>
                        <a:rPr lang="en-US" sz="2000" b="1" i="0" u="none" strike="noStrike" dirty="0">
                          <a:solidFill>
                            <a:schemeClr val="bg1"/>
                          </a:solidFill>
                          <a:effectLst/>
                          <a:latin typeface="Menlo" panose="020B0609030804020204" pitchFamily="49" charset="0"/>
                        </a:rPr>
                        <a:t>Label</a:t>
                      </a:r>
                    </a:p>
                  </a:txBody>
                  <a:tcPr marL="4581" marR="4581" marT="4581" marB="0" anchor="ctr">
                    <a:solidFill>
                      <a:srgbClr val="002060"/>
                    </a:solidFill>
                  </a:tcPr>
                </a:tc>
                <a:extLst>
                  <a:ext uri="{0D108BD9-81ED-4DB2-BD59-A6C34878D82A}">
                    <a16:rowId xmlns:a16="http://schemas.microsoft.com/office/drawing/2014/main" val="2257455055"/>
                  </a:ext>
                </a:extLst>
              </a:tr>
              <a:tr h="614181">
                <a:tc>
                  <a:txBody>
                    <a:bodyPr/>
                    <a:lstStyle/>
                    <a:p>
                      <a:pPr algn="l" fontAlgn="b"/>
                      <a:r>
                        <a:rPr lang="en-US" sz="2000" u="none" strike="noStrike" dirty="0">
                          <a:effectLst/>
                        </a:rPr>
                        <a:t>Bill sang himself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978545841"/>
                  </a:ext>
                </a:extLst>
              </a:tr>
              <a:tr h="614181">
                <a:tc>
                  <a:txBody>
                    <a:bodyPr/>
                    <a:lstStyle/>
                    <a:p>
                      <a:pPr algn="l" fontAlgn="b"/>
                      <a:r>
                        <a:rPr lang="en-US" sz="2000" u="none" strike="noStrike" dirty="0">
                          <a:effectLst/>
                        </a:rPr>
                        <a:t>Bill squeezed the puppet through the hole.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506736311"/>
                  </a:ext>
                </a:extLst>
              </a:tr>
              <a:tr h="614181">
                <a:tc>
                  <a:txBody>
                    <a:bodyPr/>
                    <a:lstStyle/>
                    <a:p>
                      <a:pPr algn="l" fontAlgn="b"/>
                      <a:r>
                        <a:rPr lang="en-US" sz="2000" u="none" strike="noStrike" dirty="0">
                          <a:effectLst/>
                        </a:rPr>
                        <a:t>Bill sang Sue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482930322"/>
                  </a:ext>
                </a:extLst>
              </a:tr>
              <a:tr h="614181">
                <a:tc>
                  <a:txBody>
                    <a:bodyPr/>
                    <a:lstStyle/>
                    <a:p>
                      <a:pPr algn="l" fontAlgn="b"/>
                      <a:r>
                        <a:rPr lang="en-US" sz="2000" u="none" strike="noStrike" dirty="0">
                          <a:effectLst/>
                        </a:rPr>
                        <a:t>The elevator rumbled itself to the ground.</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12082560"/>
                  </a:ext>
                </a:extLst>
              </a:tr>
              <a:tr h="614181">
                <a:tc>
                  <a:txBody>
                    <a:bodyPr/>
                    <a:lstStyle/>
                    <a:p>
                      <a:pPr algn="l" fontAlgn="b"/>
                      <a:r>
                        <a:rPr lang="en-US" sz="2000" u="none" strike="noStrike" dirty="0">
                          <a:effectLst/>
                        </a:rPr>
                        <a:t>If the telephone rang, it could ring itself silly.</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1 (acceptable)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45288469"/>
                  </a:ext>
                </a:extLst>
              </a:tr>
              <a:tr h="614181">
                <a:tc>
                  <a:txBody>
                    <a:bodyPr/>
                    <a:lstStyle/>
                    <a:p>
                      <a:pPr algn="l" fontAlgn="b"/>
                      <a:r>
                        <a:rPr lang="en-US" sz="2000" u="none" strike="noStrike" dirty="0">
                          <a:effectLst/>
                        </a:rPr>
                        <a:t>She yelled hoarse.</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2925998098"/>
                  </a:ext>
                </a:extLst>
              </a:tr>
              <a:tr h="614181">
                <a:tc>
                  <a:txBody>
                    <a:bodyPr/>
                    <a:lstStyle/>
                    <a:p>
                      <a:pPr algn="l" fontAlgn="b"/>
                      <a:r>
                        <a:rPr lang="en-US" sz="2000" u="none" strike="noStrike" dirty="0">
                          <a:effectLst/>
                        </a:rPr>
                        <a:t>Ted cried to sleep.</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a:effectLst/>
                        </a:rPr>
                        <a:t>0 (unacceptable)</a:t>
                      </a:r>
                      <a:endParaRPr lang="en-US" sz="2000" b="0" i="0" u="none" strike="noStrike">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125741064"/>
                  </a:ext>
                </a:extLst>
              </a:tr>
              <a:tr h="614181">
                <a:tc>
                  <a:txBody>
                    <a:bodyPr/>
                    <a:lstStyle/>
                    <a:p>
                      <a:pPr algn="l" fontAlgn="b"/>
                      <a:r>
                        <a:rPr lang="en-US" sz="2000" u="none" strike="noStrike" dirty="0">
                          <a:effectLst/>
                        </a:rPr>
                        <a:t>The tiger bled to death.</a:t>
                      </a:r>
                      <a:endParaRPr lang="en-US" sz="2000" b="0" i="0" u="none" strike="noStrike" dirty="0">
                        <a:solidFill>
                          <a:srgbClr val="000000"/>
                        </a:solidFill>
                        <a:effectLst/>
                        <a:latin typeface="Menlo" panose="020B0609030804020204" pitchFamily="49" charset="0"/>
                      </a:endParaRPr>
                    </a:p>
                  </a:txBody>
                  <a:tcPr marL="4581" marR="4581" marT="4581" marB="0" anchor="ctr"/>
                </a:tc>
                <a:tc>
                  <a:txBody>
                    <a:bodyPr/>
                    <a:lstStyle/>
                    <a:p>
                      <a:pPr algn="l" fontAlgn="b"/>
                      <a:r>
                        <a:rPr lang="en-US" sz="2000" u="none" strike="noStrike" dirty="0">
                          <a:effectLst/>
                        </a:rPr>
                        <a:t>1 (acceptable)</a:t>
                      </a:r>
                      <a:endParaRPr lang="en-US" sz="2000" b="0" i="0" u="none" strike="noStrike" dirty="0">
                        <a:solidFill>
                          <a:srgbClr val="000000"/>
                        </a:solidFill>
                        <a:effectLst/>
                        <a:latin typeface="Menlo" panose="020B0609030804020204" pitchFamily="49" charset="0"/>
                      </a:endParaRPr>
                    </a:p>
                  </a:txBody>
                  <a:tcPr marL="4581" marR="4581" marT="4581" marB="0" anchor="ctr"/>
                </a:tc>
                <a:extLst>
                  <a:ext uri="{0D108BD9-81ED-4DB2-BD59-A6C34878D82A}">
                    <a16:rowId xmlns:a16="http://schemas.microsoft.com/office/drawing/2014/main" val="3282037842"/>
                  </a:ext>
                </a:extLst>
              </a:tr>
            </a:tbl>
          </a:graphicData>
        </a:graphic>
      </p:graphicFrame>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dirty="0"/>
              <a:t>https://</a:t>
            </a:r>
            <a:r>
              <a:rPr lang="en-US" dirty="0" err="1"/>
              <a:t>github.com</a:t>
            </a:r>
            <a:r>
              <a:rPr lang="en-US" dirty="0"/>
              <a:t>/</a:t>
            </a:r>
            <a:r>
              <a:rPr lang="en-US" dirty="0" err="1"/>
              <a:t>kwchurch</a:t>
            </a:r>
            <a:r>
              <a:rPr lang="en-US" dirty="0"/>
              <a:t>/CIKM_2023_tutorial</a:t>
            </a:r>
          </a:p>
        </p:txBody>
      </p:sp>
      <p:pic>
        <p:nvPicPr>
          <p:cNvPr id="10" name="Content Placeholder 9" descr="A computer screen shot of a code&#10;&#10;Description automatically generated">
            <a:extLst>
              <a:ext uri="{FF2B5EF4-FFF2-40B4-BE49-F238E27FC236}">
                <a16:creationId xmlns:a16="http://schemas.microsoft.com/office/drawing/2014/main" id="{01E75B31-C9FD-CA71-B97D-675CB7069C28}"/>
              </a:ext>
            </a:extLst>
          </p:cNvPr>
          <p:cNvPicPr>
            <a:picLocks noGrp="1" noChangeAspect="1"/>
          </p:cNvPicPr>
          <p:nvPr>
            <p:ph sz="half" idx="1"/>
          </p:nvPr>
        </p:nvPicPr>
        <p:blipFill>
          <a:blip r:embed="rId2"/>
          <a:stretch>
            <a:fillRect/>
          </a:stretch>
        </p:blipFill>
        <p:spPr>
          <a:xfrm>
            <a:off x="75384" y="2316652"/>
            <a:ext cx="6077607" cy="3472918"/>
          </a:xfrm>
        </p:spPr>
      </p:pic>
      <p:sp>
        <p:nvSpPr>
          <p:cNvPr id="7" name="TextBox 6">
            <a:extLst>
              <a:ext uri="{FF2B5EF4-FFF2-40B4-BE49-F238E27FC236}">
                <a16:creationId xmlns:a16="http://schemas.microsoft.com/office/drawing/2014/main" id="{65E4FC4A-8B30-F67D-3019-7BAA553109B0}"/>
              </a:ext>
            </a:extLst>
          </p:cNvPr>
          <p:cNvSpPr txBox="1"/>
          <p:nvPr/>
        </p:nvSpPr>
        <p:spPr>
          <a:xfrm>
            <a:off x="838200" y="1408273"/>
            <a:ext cx="5334002" cy="523220"/>
          </a:xfrm>
          <a:prstGeom prst="rect">
            <a:avLst/>
          </a:prstGeom>
          <a:noFill/>
        </p:spPr>
        <p:txBody>
          <a:bodyPr wrap="square" rtlCol="0">
            <a:spAutoFit/>
          </a:bodyPr>
          <a:lstStyle/>
          <a:p>
            <a:r>
              <a:rPr lang="en-US" sz="1400" dirty="0">
                <a:hlinkClick r:id="rId3"/>
              </a:rPr>
              <a:t>https://github.com/kwchurch/gft/blob/master/examples/fit_examples/model.HuggingFace/language/data.HuggingFace/glue/cola.sh</a:t>
            </a:r>
            <a:r>
              <a:rPr lang="en-US" sz="1400" dirty="0"/>
              <a:t> </a:t>
            </a:r>
          </a:p>
        </p:txBody>
      </p:sp>
    </p:spTree>
    <p:extLst>
      <p:ext uri="{BB962C8B-B14F-4D97-AF65-F5344CB8AC3E}">
        <p14:creationId xmlns:p14="http://schemas.microsoft.com/office/powerpoint/2010/main" val="1080545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p:txBody>
          <a:bodyPr>
            <a:noAutofit/>
          </a:bodyPr>
          <a:lstStyle/>
          <a:p>
            <a:r>
              <a:rPr lang="en-US" sz="4000" dirty="0"/>
              <a:t>Simple Equations Cover Many Cases of Interest</a:t>
            </a:r>
            <a:br>
              <a:rPr lang="en-US" sz="4000" dirty="0"/>
            </a:br>
            <a:r>
              <a:rPr lang="en-US" sz="4000" dirty="0"/>
              <a:t>GLUE: A Popular Benchmark</a:t>
            </a:r>
            <a:endParaRPr lang="en-US" sz="3200" i="1"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37084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370840">
                    <a:tc>
                      <a:txBody>
                        <a:bodyPr/>
                        <a:lstStyle/>
                        <a:p>
                          <a:r>
                            <a:rPr lang="en-US" sz="2800" dirty="0"/>
                            <a:t>COLA</a:t>
                          </a:r>
                        </a:p>
                      </a:txBody>
                      <a:tcPr/>
                    </a:tc>
                    <a:tc>
                      <a:txBody>
                        <a:bodyPr/>
                        <a:lstStyle/>
                        <a:p>
                          <a:r>
                            <a:rPr lang="en-US" sz="2800" dirty="0" err="1"/>
                            <a:t>H:glue,cola</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18077399"/>
                      </a:ext>
                    </a:extLst>
                  </a:tr>
                  <a:tr h="37084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430507161"/>
                      </a:ext>
                    </a:extLst>
                  </a:tr>
                  <a:tr h="370840">
                    <a:tc>
                      <a:txBody>
                        <a:bodyPr/>
                        <a:lstStyle/>
                        <a:p>
                          <a:r>
                            <a:rPr lang="en-US" sz="2800" dirty="0"/>
                            <a:t>WNLI</a:t>
                          </a:r>
                        </a:p>
                      </a:txBody>
                      <a:tcPr/>
                    </a:tc>
                    <a:tc>
                      <a:txBody>
                        <a:bodyPr/>
                        <a:lstStyle/>
                        <a:p>
                          <a:r>
                            <a:rPr lang="en-US" sz="2800" dirty="0" err="1"/>
                            <a:t>H:glue,wnli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932957507"/>
                      </a:ext>
                    </a:extLst>
                  </a:tr>
                  <a:tr h="37084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2406207292"/>
                      </a:ext>
                    </a:extLst>
                  </a:tr>
                  <a:tr h="370840">
                    <a:tc>
                      <a:txBody>
                        <a:bodyPr/>
                        <a:lstStyle/>
                        <a:p>
                          <a:r>
                            <a:rPr lang="en-US" sz="2800" dirty="0"/>
                            <a:t>QNLI</a:t>
                          </a:r>
                        </a:p>
                      </a:txBody>
                      <a:tcPr/>
                    </a:tc>
                    <a:tc>
                      <a:txBody>
                        <a:bodyPr/>
                        <a:lstStyle/>
                        <a:p>
                          <a:r>
                            <a:rPr lang="en-US" sz="2800" dirty="0" err="1"/>
                            <a:t>H:glue,qnli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i="1" dirty="0" smtClean="0">
                                    <a:latin typeface="Cambria Math" panose="02040503050406030204" pitchFamily="18" charset="0"/>
                                  </a:rPr>
                                  <m:t>𝑠𝑒𝑛𝑡𝑒𝑛𝑐𝑒</m:t>
                                </m:r>
                                <m:r>
                                  <a:rPr lang="en-US" sz="2800" i="1" dirty="0" smtClean="0">
                                    <a:latin typeface="Cambria Math" panose="02040503050406030204" pitchFamily="18" charset="0"/>
                                  </a:rPr>
                                  <m:t>1 + </m:t>
                                </m:r>
                                <m:r>
                                  <a:rPr lang="en-US" sz="2800" i="1" baseline="0" dirty="0" smtClean="0">
                                    <a:latin typeface="Cambria Math" panose="02040503050406030204" pitchFamily="18" charset="0"/>
                                  </a:rPr>
                                  <m:t>𝑠𝑒𝑛𝑡𝑒𝑛𝑐𝑒</m:t>
                                </m:r>
                                <m:r>
                                  <a:rPr lang="en-US" sz="2800" i="1" baseline="0"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728582734"/>
                      </a:ext>
                    </a:extLst>
                  </a:tr>
                  <a:tr h="370840">
                    <a:tc>
                      <a:txBody>
                        <a:bodyPr/>
                        <a:lstStyle/>
                        <a:p>
                          <a:r>
                            <a:rPr lang="en-US" sz="2800" dirty="0"/>
                            <a:t>QQP</a:t>
                          </a:r>
                        </a:p>
                      </a:txBody>
                      <a:tcPr/>
                    </a:tc>
                    <a:tc>
                      <a:txBody>
                        <a:bodyPr/>
                        <a:lstStyle/>
                        <a:p>
                          <a:r>
                            <a:rPr lang="en-US" sz="2800" dirty="0" err="1"/>
                            <a:t>H:glue,qqp</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m:t>
                                </m:r>
                                <m:r>
                                  <a:rPr lang="en-US" sz="2800" b="0" i="1" dirty="0" smtClean="0">
                                    <a:latin typeface="Cambria Math" panose="02040503050406030204" pitchFamily="18" charset="0"/>
                                  </a:rPr>
                                  <m:t>𝑠𝑒𝑛𝑡𝑒𝑛𝑐𝑒</m:t>
                                </m:r>
                              </m:oMath>
                            </m:oMathPara>
                          </a14:m>
                          <a:endParaRPr lang="en-US" sz="2800" dirty="0"/>
                        </a:p>
                      </a:txBody>
                      <a:tcPr/>
                    </a:tc>
                    <a:extLst>
                      <a:ext uri="{0D108BD9-81ED-4DB2-BD59-A6C34878D82A}">
                        <a16:rowId xmlns:a16="http://schemas.microsoft.com/office/drawing/2014/main" val="3664687727"/>
                      </a:ext>
                    </a:extLst>
                  </a:tr>
                  <a:tr h="370840">
                    <a:tc>
                      <a:txBody>
                        <a:bodyPr/>
                        <a:lstStyle/>
                        <a:p>
                          <a:r>
                            <a:rPr lang="en-US" sz="2800" dirty="0"/>
                            <a:t>SSTB</a:t>
                          </a:r>
                        </a:p>
                      </a:txBody>
                      <a:tcPr/>
                    </a:tc>
                    <a:tc>
                      <a:txBody>
                        <a:bodyPr/>
                        <a:lstStyle/>
                        <a:p>
                          <a:r>
                            <a:rPr lang="en-US" sz="2800" dirty="0" err="1"/>
                            <a:t>H:glue,sstb</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b="0" i="1" dirty="0" smtClean="0">
                                    <a:latin typeface="Cambria Math" panose="02040503050406030204" pitchFamily="18" charset="0"/>
                                  </a:rPr>
                                  <m:t>𝑟𝑒𝑔𝑟𝑒𝑠𝑠</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1+</m:t>
                                </m:r>
                                <m:r>
                                  <a:rPr lang="en-US" sz="2800" b="0" i="1" dirty="0" smtClean="0">
                                    <a:latin typeface="Cambria Math" panose="02040503050406030204" pitchFamily="18" charset="0"/>
                                  </a:rPr>
                                  <m:t>𝑞𝑢𝑒𝑠𝑡𝑖𝑜𝑛</m:t>
                                </m:r>
                                <m:r>
                                  <a:rPr lang="en-US" sz="2800" b="0" i="1" dirty="0" smtClean="0">
                                    <a:latin typeface="Cambria Math" panose="02040503050406030204" pitchFamily="18" charset="0"/>
                                  </a:rPr>
                                  <m:t>2</m:t>
                                </m:r>
                              </m:oMath>
                            </m:oMathPara>
                          </a14:m>
                          <a:endParaRPr lang="en-US" sz="2800" dirty="0"/>
                        </a:p>
                      </a:txBody>
                      <a:tcPr/>
                    </a:tc>
                    <a:extLst>
                      <a:ext uri="{0D108BD9-81ED-4DB2-BD59-A6C34878D82A}">
                        <a16:rowId xmlns:a16="http://schemas.microsoft.com/office/drawing/2014/main" val="3912182461"/>
                      </a:ext>
                    </a:extLst>
                  </a:tr>
                  <a:tr h="370840">
                    <a:tc>
                      <a:txBody>
                        <a:bodyPr/>
                        <a:lstStyle/>
                        <a:p>
                          <a:r>
                            <a:rPr lang="en-US" sz="2800" dirty="0"/>
                            <a:t>MNLI</a:t>
                          </a:r>
                        </a:p>
                      </a:txBody>
                      <a:tcPr/>
                    </a:tc>
                    <a:tc>
                      <a:txBody>
                        <a:bodyPr/>
                        <a:lstStyle/>
                        <a:p>
                          <a:r>
                            <a:rPr lang="en-US" sz="2800" dirty="0" err="1"/>
                            <a:t>H:glue,mnli</a:t>
                          </a:r>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800" i="1" dirty="0" smtClean="0">
                                    <a:latin typeface="Cambria Math" panose="02040503050406030204" pitchFamily="18" charset="0"/>
                                  </a:rPr>
                                  <m:t>𝑐𝑙𝑎𝑠𝑠𝑖𝑓𝑦</m:t>
                                </m:r>
                                <m:r>
                                  <a:rPr lang="en-US" sz="2800" i="1" dirty="0" smtClean="0">
                                    <a:latin typeface="Cambria Math" panose="02040503050406030204" pitchFamily="18" charset="0"/>
                                  </a:rPr>
                                  <m:t> : </m:t>
                                </m:r>
                                <m:r>
                                  <a:rPr lang="en-US" sz="2800" i="1" dirty="0" smtClean="0">
                                    <a:latin typeface="Cambria Math" panose="02040503050406030204" pitchFamily="18" charset="0"/>
                                  </a:rPr>
                                  <m:t>𝑙𝑎𝑏𝑒𝑙</m:t>
                                </m:r>
                                <m:r>
                                  <a:rPr lang="en-US" sz="2800" i="1" dirty="0" smtClean="0">
                                    <a:latin typeface="Cambria Math" panose="02040503050406030204" pitchFamily="18" charset="0"/>
                                  </a:rPr>
                                  <m:t> ~ </m:t>
                                </m:r>
                                <m:r>
                                  <a:rPr lang="en-US" sz="2800" b="0" i="1" dirty="0" smtClean="0">
                                    <a:latin typeface="Cambria Math" panose="02040503050406030204" pitchFamily="18" charset="0"/>
                                  </a:rPr>
                                  <m:t>𝑝𝑟𝑒𝑚𝑖𝑠𝑒</m:t>
                                </m:r>
                                <m:r>
                                  <a:rPr lang="en-US" sz="2800" b="0" i="1" dirty="0" smtClean="0">
                                    <a:latin typeface="Cambria Math" panose="02040503050406030204" pitchFamily="18" charset="0"/>
                                  </a:rPr>
                                  <m:t>+</m:t>
                                </m:r>
                                <m:r>
                                  <a:rPr lang="en-US" sz="2800" b="0" i="1" dirty="0" smtClean="0">
                                    <a:latin typeface="Cambria Math" panose="02040503050406030204" pitchFamily="18" charset="0"/>
                                  </a:rPr>
                                  <m:t>h𝑦𝑝𝑜𝑡h𝑒𝑠𝑖𝑠</m:t>
                                </m:r>
                              </m:oMath>
                            </m:oMathPara>
                          </a14:m>
                          <a:endParaRPr lang="en-US" sz="2800" dirty="0"/>
                        </a:p>
                      </a:txBody>
                      <a:tcPr/>
                    </a:tc>
                    <a:extLst>
                      <a:ext uri="{0D108BD9-81ED-4DB2-BD59-A6C34878D82A}">
                        <a16:rowId xmlns:a16="http://schemas.microsoft.com/office/drawing/2014/main" val="3110987914"/>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838200" y="1649416"/>
              <a:ext cx="10515601" cy="466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1776084644"/>
                        </a:ext>
                      </a:extLst>
                    </a:gridCol>
                    <a:gridCol w="1985963">
                      <a:extLst>
                        <a:ext uri="{9D8B030D-6E8A-4147-A177-3AD203B41FA5}">
                          <a16:colId xmlns:a16="http://schemas.microsoft.com/office/drawing/2014/main" val="1460546109"/>
                        </a:ext>
                      </a:extLst>
                    </a:gridCol>
                    <a:gridCol w="7158038">
                      <a:extLst>
                        <a:ext uri="{9D8B030D-6E8A-4147-A177-3AD203B41FA5}">
                          <a16:colId xmlns:a16="http://schemas.microsoft.com/office/drawing/2014/main" val="1710340981"/>
                        </a:ext>
                      </a:extLst>
                    </a:gridCol>
                  </a:tblGrid>
                  <a:tr h="518160">
                    <a:tc>
                      <a:txBody>
                        <a:bodyPr/>
                        <a:lstStyle/>
                        <a:p>
                          <a:r>
                            <a:rPr lang="en-US" sz="2800" dirty="0"/>
                            <a:t>Subset</a:t>
                          </a:r>
                        </a:p>
                      </a:txBody>
                      <a:tcPr/>
                    </a:tc>
                    <a:tc>
                      <a:txBody>
                        <a:bodyPr/>
                        <a:lstStyle/>
                        <a:p>
                          <a:r>
                            <a:rPr lang="en-US" sz="2800" dirty="0"/>
                            <a:t>Dataset</a:t>
                          </a:r>
                        </a:p>
                      </a:txBody>
                      <a:tcPr/>
                    </a:tc>
                    <a:tc>
                      <a:txBody>
                        <a:bodyPr/>
                        <a:lstStyle/>
                        <a:p>
                          <a:r>
                            <a:rPr lang="en-US" sz="2800" dirty="0"/>
                            <a:t>Equation</a:t>
                          </a:r>
                        </a:p>
                      </a:txBody>
                      <a:tcPr/>
                    </a:tc>
                    <a:extLst>
                      <a:ext uri="{0D108BD9-81ED-4DB2-BD59-A6C34878D82A}">
                        <a16:rowId xmlns:a16="http://schemas.microsoft.com/office/drawing/2014/main" val="3337191061"/>
                      </a:ext>
                    </a:extLst>
                  </a:tr>
                  <a:tr h="518160">
                    <a:tc>
                      <a:txBody>
                        <a:bodyPr/>
                        <a:lstStyle/>
                        <a:p>
                          <a:r>
                            <a:rPr lang="en-US" sz="2800" dirty="0"/>
                            <a:t>COLA</a:t>
                          </a:r>
                        </a:p>
                      </a:txBody>
                      <a:tcPr/>
                    </a:tc>
                    <a:tc>
                      <a:txBody>
                        <a:bodyPr/>
                        <a:lstStyle/>
                        <a:p>
                          <a:r>
                            <a:rPr lang="en-US" sz="2800" dirty="0" err="1"/>
                            <a:t>H:glue,cola</a:t>
                          </a:r>
                          <a:endParaRPr lang="en-US" sz="2800" dirty="0"/>
                        </a:p>
                      </a:txBody>
                      <a:tcPr/>
                    </a:tc>
                    <a:tc>
                      <a:txBody>
                        <a:bodyPr/>
                        <a:lstStyle/>
                        <a:p>
                          <a:endParaRPr lang="en-US"/>
                        </a:p>
                      </a:txBody>
                      <a:tcPr>
                        <a:blipFill>
                          <a:blip r:embed="rId2"/>
                          <a:stretch>
                            <a:fillRect l="-47163" t="-112195" r="-355" b="-731707"/>
                          </a:stretch>
                        </a:blipFill>
                      </a:tcPr>
                    </a:tc>
                    <a:extLst>
                      <a:ext uri="{0D108BD9-81ED-4DB2-BD59-A6C34878D82A}">
                        <a16:rowId xmlns:a16="http://schemas.microsoft.com/office/drawing/2014/main" val="318077399"/>
                      </a:ext>
                    </a:extLst>
                  </a:tr>
                  <a:tr h="518160">
                    <a:tc>
                      <a:txBody>
                        <a:bodyPr/>
                        <a:lstStyle/>
                        <a:p>
                          <a:r>
                            <a:rPr lang="en-US" sz="2800" dirty="0"/>
                            <a:t>SST2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H:glue,sst2</a:t>
                          </a:r>
                        </a:p>
                      </a:txBody>
                      <a:tcPr/>
                    </a:tc>
                    <a:tc>
                      <a:txBody>
                        <a:bodyPr/>
                        <a:lstStyle/>
                        <a:p>
                          <a:endParaRPr lang="en-US"/>
                        </a:p>
                      </a:txBody>
                      <a:tcPr>
                        <a:blipFill>
                          <a:blip r:embed="rId2"/>
                          <a:stretch>
                            <a:fillRect l="-47163" t="-212195" r="-355" b="-631707"/>
                          </a:stretch>
                        </a:blipFill>
                      </a:tcPr>
                    </a:tc>
                    <a:extLst>
                      <a:ext uri="{0D108BD9-81ED-4DB2-BD59-A6C34878D82A}">
                        <a16:rowId xmlns:a16="http://schemas.microsoft.com/office/drawing/2014/main" val="3430507161"/>
                      </a:ext>
                    </a:extLst>
                  </a:tr>
                  <a:tr h="518160">
                    <a:tc>
                      <a:txBody>
                        <a:bodyPr/>
                        <a:lstStyle/>
                        <a:p>
                          <a:r>
                            <a:rPr lang="en-US" sz="2800" dirty="0"/>
                            <a:t>WNLI</a:t>
                          </a:r>
                        </a:p>
                      </a:txBody>
                      <a:tcPr/>
                    </a:tc>
                    <a:tc>
                      <a:txBody>
                        <a:bodyPr/>
                        <a:lstStyle/>
                        <a:p>
                          <a:r>
                            <a:rPr lang="en-US" sz="2800" dirty="0" err="1"/>
                            <a:t>H:glue,wnli</a:t>
                          </a:r>
                          <a:endParaRPr lang="en-US" sz="2800" dirty="0"/>
                        </a:p>
                      </a:txBody>
                      <a:tcPr/>
                    </a:tc>
                    <a:tc>
                      <a:txBody>
                        <a:bodyPr/>
                        <a:lstStyle/>
                        <a:p>
                          <a:endParaRPr lang="en-US"/>
                        </a:p>
                      </a:txBody>
                      <a:tcPr>
                        <a:blipFill>
                          <a:blip r:embed="rId2"/>
                          <a:stretch>
                            <a:fillRect l="-47163" t="-312195" r="-355" b="-531707"/>
                          </a:stretch>
                        </a:blipFill>
                      </a:tcPr>
                    </a:tc>
                    <a:extLst>
                      <a:ext uri="{0D108BD9-81ED-4DB2-BD59-A6C34878D82A}">
                        <a16:rowId xmlns:a16="http://schemas.microsoft.com/office/drawing/2014/main" val="3932957507"/>
                      </a:ext>
                    </a:extLst>
                  </a:tr>
                  <a:tr h="518160">
                    <a:tc>
                      <a:txBody>
                        <a:bodyPr/>
                        <a:lstStyle/>
                        <a:p>
                          <a:r>
                            <a:rPr lang="en-US" sz="2800"/>
                            <a:t>MRPC</a:t>
                          </a:r>
                          <a:endParaRPr lang="en-US" sz="2800" dirty="0"/>
                        </a:p>
                      </a:txBody>
                      <a:tcPr/>
                    </a:tc>
                    <a:tc>
                      <a:txBody>
                        <a:bodyPr/>
                        <a:lstStyle/>
                        <a:p>
                          <a:r>
                            <a:rPr lang="en-US" sz="2800" dirty="0" err="1"/>
                            <a:t>H:glue,mrpc</a:t>
                          </a:r>
                          <a:endParaRPr lang="en-US" sz="2800" dirty="0"/>
                        </a:p>
                      </a:txBody>
                      <a:tcPr/>
                    </a:tc>
                    <a:tc>
                      <a:txBody>
                        <a:bodyPr/>
                        <a:lstStyle/>
                        <a:p>
                          <a:endParaRPr lang="en-US"/>
                        </a:p>
                      </a:txBody>
                      <a:tcPr>
                        <a:blipFill>
                          <a:blip r:embed="rId2"/>
                          <a:stretch>
                            <a:fillRect l="-47163" t="-412195" r="-355" b="-431707"/>
                          </a:stretch>
                        </a:blipFill>
                      </a:tcPr>
                    </a:tc>
                    <a:extLst>
                      <a:ext uri="{0D108BD9-81ED-4DB2-BD59-A6C34878D82A}">
                        <a16:rowId xmlns:a16="http://schemas.microsoft.com/office/drawing/2014/main" val="2406207292"/>
                      </a:ext>
                    </a:extLst>
                  </a:tr>
                  <a:tr h="518160">
                    <a:tc>
                      <a:txBody>
                        <a:bodyPr/>
                        <a:lstStyle/>
                        <a:p>
                          <a:r>
                            <a:rPr lang="en-US" sz="2800" dirty="0"/>
                            <a:t>QNLI</a:t>
                          </a:r>
                        </a:p>
                      </a:txBody>
                      <a:tcPr/>
                    </a:tc>
                    <a:tc>
                      <a:txBody>
                        <a:bodyPr/>
                        <a:lstStyle/>
                        <a:p>
                          <a:r>
                            <a:rPr lang="en-US" sz="2800" dirty="0" err="1"/>
                            <a:t>H:glue,qnli</a:t>
                          </a:r>
                          <a:endParaRPr lang="en-US" sz="2800" dirty="0"/>
                        </a:p>
                      </a:txBody>
                      <a:tcPr/>
                    </a:tc>
                    <a:tc>
                      <a:txBody>
                        <a:bodyPr/>
                        <a:lstStyle/>
                        <a:p>
                          <a:endParaRPr lang="en-US"/>
                        </a:p>
                      </a:txBody>
                      <a:tcPr>
                        <a:blipFill>
                          <a:blip r:embed="rId2"/>
                          <a:stretch>
                            <a:fillRect l="-47163" t="-512195" r="-355" b="-331707"/>
                          </a:stretch>
                        </a:blipFill>
                      </a:tcPr>
                    </a:tc>
                    <a:extLst>
                      <a:ext uri="{0D108BD9-81ED-4DB2-BD59-A6C34878D82A}">
                        <a16:rowId xmlns:a16="http://schemas.microsoft.com/office/drawing/2014/main" val="3728582734"/>
                      </a:ext>
                    </a:extLst>
                  </a:tr>
                  <a:tr h="518160">
                    <a:tc>
                      <a:txBody>
                        <a:bodyPr/>
                        <a:lstStyle/>
                        <a:p>
                          <a:r>
                            <a:rPr lang="en-US" sz="2800" dirty="0"/>
                            <a:t>QQP</a:t>
                          </a:r>
                        </a:p>
                      </a:txBody>
                      <a:tcPr/>
                    </a:tc>
                    <a:tc>
                      <a:txBody>
                        <a:bodyPr/>
                        <a:lstStyle/>
                        <a:p>
                          <a:r>
                            <a:rPr lang="en-US" sz="2800" dirty="0" err="1"/>
                            <a:t>H:glue,qqp</a:t>
                          </a:r>
                          <a:endParaRPr lang="en-US" sz="2800" dirty="0"/>
                        </a:p>
                      </a:txBody>
                      <a:tcPr/>
                    </a:tc>
                    <a:tc>
                      <a:txBody>
                        <a:bodyPr/>
                        <a:lstStyle/>
                        <a:p>
                          <a:endParaRPr lang="en-US"/>
                        </a:p>
                      </a:txBody>
                      <a:tcPr>
                        <a:blipFill>
                          <a:blip r:embed="rId2"/>
                          <a:stretch>
                            <a:fillRect l="-47163" t="-612195" r="-355" b="-231707"/>
                          </a:stretch>
                        </a:blipFill>
                      </a:tcPr>
                    </a:tc>
                    <a:extLst>
                      <a:ext uri="{0D108BD9-81ED-4DB2-BD59-A6C34878D82A}">
                        <a16:rowId xmlns:a16="http://schemas.microsoft.com/office/drawing/2014/main" val="3664687727"/>
                      </a:ext>
                    </a:extLst>
                  </a:tr>
                  <a:tr h="518160">
                    <a:tc>
                      <a:txBody>
                        <a:bodyPr/>
                        <a:lstStyle/>
                        <a:p>
                          <a:r>
                            <a:rPr lang="en-US" sz="2800" dirty="0"/>
                            <a:t>SSTB</a:t>
                          </a:r>
                        </a:p>
                      </a:txBody>
                      <a:tcPr/>
                    </a:tc>
                    <a:tc>
                      <a:txBody>
                        <a:bodyPr/>
                        <a:lstStyle/>
                        <a:p>
                          <a:r>
                            <a:rPr lang="en-US" sz="2800" dirty="0" err="1"/>
                            <a:t>H:glue,sstb</a:t>
                          </a:r>
                          <a:endParaRPr lang="en-US" sz="2800" dirty="0"/>
                        </a:p>
                      </a:txBody>
                      <a:tcPr/>
                    </a:tc>
                    <a:tc>
                      <a:txBody>
                        <a:bodyPr/>
                        <a:lstStyle/>
                        <a:p>
                          <a:endParaRPr lang="en-US"/>
                        </a:p>
                      </a:txBody>
                      <a:tcPr>
                        <a:blipFill>
                          <a:blip r:embed="rId2"/>
                          <a:stretch>
                            <a:fillRect l="-47163" t="-712195" r="-355" b="-131707"/>
                          </a:stretch>
                        </a:blipFill>
                      </a:tcPr>
                    </a:tc>
                    <a:extLst>
                      <a:ext uri="{0D108BD9-81ED-4DB2-BD59-A6C34878D82A}">
                        <a16:rowId xmlns:a16="http://schemas.microsoft.com/office/drawing/2014/main" val="3912182461"/>
                      </a:ext>
                    </a:extLst>
                  </a:tr>
                  <a:tr h="518160">
                    <a:tc>
                      <a:txBody>
                        <a:bodyPr/>
                        <a:lstStyle/>
                        <a:p>
                          <a:r>
                            <a:rPr lang="en-US" sz="2800" dirty="0"/>
                            <a:t>MNLI</a:t>
                          </a:r>
                        </a:p>
                      </a:txBody>
                      <a:tcPr/>
                    </a:tc>
                    <a:tc>
                      <a:txBody>
                        <a:bodyPr/>
                        <a:lstStyle/>
                        <a:p>
                          <a:r>
                            <a:rPr lang="en-US" sz="2800" dirty="0" err="1"/>
                            <a:t>H:glue,mnli</a:t>
                          </a:r>
                          <a:endParaRPr lang="en-US" sz="2800" dirty="0"/>
                        </a:p>
                      </a:txBody>
                      <a:tcPr/>
                    </a:tc>
                    <a:tc>
                      <a:txBody>
                        <a:bodyPr/>
                        <a:lstStyle/>
                        <a:p>
                          <a:endParaRPr lang="en-US"/>
                        </a:p>
                      </a:txBody>
                      <a:tcPr>
                        <a:blipFill>
                          <a:blip r:embed="rId2"/>
                          <a:stretch>
                            <a:fillRect l="-47163" t="-812195" r="-355" b="-31707"/>
                          </a:stretch>
                        </a:blipFill>
                      </a:tcPr>
                    </a:tc>
                    <a:extLst>
                      <a:ext uri="{0D108BD9-81ED-4DB2-BD59-A6C34878D82A}">
                        <a16:rowId xmlns:a16="http://schemas.microsoft.com/office/drawing/2014/main" val="3110987914"/>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8" name="Rounded Rectangle 7">
            <a:extLst>
              <a:ext uri="{FF2B5EF4-FFF2-40B4-BE49-F238E27FC236}">
                <a16:creationId xmlns:a16="http://schemas.microsoft.com/office/drawing/2014/main" id="{313E7149-7B60-B64C-864F-3E1C5106D943}"/>
              </a:ext>
            </a:extLst>
          </p:cNvPr>
          <p:cNvSpPr/>
          <p:nvPr/>
        </p:nvSpPr>
        <p:spPr>
          <a:xfrm>
            <a:off x="4243386" y="5373515"/>
            <a:ext cx="1371601" cy="4081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14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3CF7E8D-4448-644A-BFD7-7753D43AC16E}"/>
                  </a:ext>
                </a:extLst>
              </p:cNvPr>
              <p:cNvSpPr>
                <a:spLocks noGrp="1"/>
              </p:cNvSpPr>
              <p:nvPr>
                <p:ph type="title"/>
              </p:nvPr>
            </p:nvSpPr>
            <p:spPr>
              <a:xfrm>
                <a:off x="838200" y="65087"/>
                <a:ext cx="10515600" cy="835025"/>
              </a:xfrm>
            </p:spPr>
            <p:txBody>
              <a:bodyPr>
                <a:normAutofit/>
              </a:bodyPr>
              <a:lstStyle/>
              <a:p>
                <a:r>
                  <a:rPr lang="en-US" sz="5300" dirty="0"/>
                  <a:t>Equation Keywords </a:t>
                </a:r>
                <a14:m>
                  <m:oMath xmlns:m="http://schemas.openxmlformats.org/officeDocument/2006/math">
                    <m:r>
                      <a:rPr lang="en-US" sz="5300" i="1" smtClean="0">
                        <a:latin typeface="Cambria Math" panose="02040503050406030204" pitchFamily="18" charset="0"/>
                        <a:ea typeface="Cambria Math" panose="02040503050406030204" pitchFamily="18" charset="0"/>
                      </a:rPr>
                      <m:t>≈</m:t>
                    </m:r>
                  </m:oMath>
                </a14:m>
                <a:r>
                  <a:rPr lang="en-US" i="1" dirty="0"/>
                  <a:t> </a:t>
                </a:r>
                <a:r>
                  <a:rPr lang="en-US" dirty="0"/>
                  <a:t>Pipeline Tasks</a:t>
                </a:r>
                <a:endParaRPr lang="en-US" i="1" dirty="0"/>
              </a:p>
            </p:txBody>
          </p:sp>
        </mc:Choice>
        <mc:Fallback xmlns="">
          <p:sp>
            <p:nvSpPr>
              <p:cNvPr id="2" name="Title 1">
                <a:extLst>
                  <a:ext uri="{FF2B5EF4-FFF2-40B4-BE49-F238E27FC236}">
                    <a16:creationId xmlns:a16="http://schemas.microsoft.com/office/drawing/2014/main" id="{33CF7E8D-4448-644A-BFD7-7753D43AC16E}"/>
                  </a:ext>
                </a:extLst>
              </p:cNvPr>
              <p:cNvSpPr>
                <a:spLocks noGrp="1" noRot="1" noChangeAspect="1" noMove="1" noResize="1" noEditPoints="1" noAdjustHandles="1" noChangeArrowheads="1" noChangeShapeType="1" noTextEdit="1"/>
              </p:cNvSpPr>
              <p:nvPr>
                <p:ph type="title"/>
              </p:nvPr>
            </p:nvSpPr>
            <p:spPr>
              <a:xfrm>
                <a:off x="838200" y="65087"/>
                <a:ext cx="10515600" cy="835025"/>
              </a:xfrm>
              <a:blipFill>
                <a:blip r:embed="rId2"/>
                <a:stretch>
                  <a:fillRect l="-3136" t="-28358" b="-40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𝑠𝑝𝑎𝑛𝑠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𝑎𝑛𝑠𝑤𝑒𝑟𝑠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𝑐𝑜𝑛𝑡𝑒𝑥𝑡</m:t>
                                </m:r>
                              </m:oMath>
                            </m:oMathPara>
                          </a14:m>
                          <a:endParaRPr lang="en-US" sz="2000" dirty="0"/>
                        </a:p>
                      </a:txBody>
                      <a:tcPr anchor="ct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𝑝𝑜𝑠</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𝑐𝑙𝑎𝑠𝑠𝑖𝑓𝑦</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𝑡𝑜𝑘𝑒𝑛𝑠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𝑛𝑒𝑟</m:t>
                                </m:r>
                                <m:r>
                                  <a:rPr lang="en-US" sz="2000" b="0" i="1" dirty="0" smtClean="0">
                                    <a:latin typeface="Cambria Math" panose="02040503050406030204" pitchFamily="18" charset="0"/>
                                  </a:rPr>
                                  <m:t>_</m:t>
                                </m:r>
                                <m:r>
                                  <a:rPr lang="en-US" sz="2000" b="0" i="1" dirty="0" smtClean="0">
                                    <a:latin typeface="Cambria Math" panose="02040503050406030204" pitchFamily="18" charset="0"/>
                                  </a:rPr>
                                  <m:t>𝑡𝑎𝑔𝑠</m:t>
                                </m:r>
                                <m:r>
                                  <a:rPr lang="en-US" sz="2000" b="0" i="1" dirty="0" smtClean="0">
                                    <a:latin typeface="Cambria Math" panose="02040503050406030204" pitchFamily="18" charset="0"/>
                                  </a:rPr>
                                  <m:t>~</m:t>
                                </m:r>
                                <m:r>
                                  <a:rPr lang="en-US" sz="2000" b="0" i="1" dirty="0" smtClean="0">
                                    <a:latin typeface="Cambria Math" panose="02040503050406030204" pitchFamily="18" charset="0"/>
                                  </a:rPr>
                                  <m:t>𝑡𝑜𝑘𝑒𝑛𝑠</m:t>
                                </m:r>
                              </m:oMath>
                            </m:oMathPara>
                          </a14:m>
                          <a:endParaRPr lang="en-US" sz="2000" dirty="0"/>
                        </a:p>
                      </a:txBody>
                      <a:tcPr anchor="ct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𝑐𝑡𝑐</m:t>
                                </m:r>
                                <m:r>
                                  <a:rPr lang="en-US" sz="2000" i="1" dirty="0" smtClean="0">
                                    <a:latin typeface="Cambria Math" panose="02040503050406030204" pitchFamily="18" charset="0"/>
                                  </a:rPr>
                                  <m:t> :</m:t>
                                </m:r>
                                <m:r>
                                  <a:rPr lang="en-US" sz="2000" b="0" i="1" dirty="0" smtClean="0">
                                    <a:latin typeface="Cambria Math" panose="02040503050406030204" pitchFamily="18" charset="0"/>
                                  </a:rPr>
                                  <m:t>𝑡𝑒𝑥𝑡</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𝑎𝑢𝑑𝑖𝑜</m:t>
                                </m:r>
                              </m:oMath>
                            </m:oMathPara>
                          </a14:m>
                          <a:endParaRPr lang="en-US" sz="2000" dirty="0"/>
                        </a:p>
                      </a:txBody>
                      <a:tcPr anchor="ct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𝑐𝑙𝑎𝑠𝑠𝑖𝑓𝑦</m:t>
                                </m:r>
                                <m:r>
                                  <a:rPr lang="en-US" sz="2000" i="1" dirty="0" smtClean="0">
                                    <a:latin typeface="Cambria Math" panose="02040503050406030204" pitchFamily="18" charset="0"/>
                                  </a:rPr>
                                  <m:t> : </m:t>
                                </m:r>
                                <m:r>
                                  <a:rPr lang="en-US" sz="2000" i="1" dirty="0" smtClean="0">
                                    <a:latin typeface="Cambria Math" panose="02040503050406030204" pitchFamily="18" charset="0"/>
                                  </a:rPr>
                                  <m:t>𝑙𝑎𝑏𝑒𝑙</m:t>
                                </m:r>
                                <m:r>
                                  <a:rPr lang="en-US" sz="2000" i="1" dirty="0" smtClean="0">
                                    <a:latin typeface="Cambria Math" panose="02040503050406030204" pitchFamily="18" charset="0"/>
                                  </a:rPr>
                                  <m:t> ~ </m:t>
                                </m:r>
                                <m:r>
                                  <a:rPr lang="en-US" sz="2000" b="0" i="1" dirty="0" smtClean="0">
                                    <a:latin typeface="Cambria Math" panose="02040503050406030204" pitchFamily="18" charset="0"/>
                                  </a:rPr>
                                  <m:t>𝑞𝑢𝑒𝑠𝑡𝑖𝑜𝑛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𝑠𝑒𝑛𝑡𝑒𝑛𝑐𝑒</m:t>
                                </m:r>
                              </m:oMath>
                            </m:oMathPara>
                          </a14:m>
                          <a:endParaRPr lang="en-US" sz="2000" dirty="0"/>
                        </a:p>
                      </a:txBody>
                      <a:tcPr anchor="ct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𝑟𝑒𝑔𝑟𝑒𝑠𝑠</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𝑉𝑎𝑙𝑒𝑛𝑐𝑒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𝐴𝑟𝑜𝑢𝑠𝑎𝑙</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𝐷𝑜𝑚𝑖𝑛𝑎𝑛𝑐𝑒</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𝑊𝑜𝑟𝑑</m:t>
                                </m:r>
                              </m:oMath>
                            </m:oMathPara>
                          </a14:m>
                          <a:endParaRPr lang="en-US" sz="2000" dirty="0"/>
                        </a:p>
                      </a:txBody>
                      <a:tcPr anchor="ctr"/>
                    </a:tc>
                    <a:extLst>
                      <a:ext uri="{0D108BD9-81ED-4DB2-BD59-A6C34878D82A}">
                        <a16:rowId xmlns:a16="http://schemas.microsoft.com/office/drawing/2014/main" val="3912182461"/>
                      </a:ext>
                    </a:extLst>
                  </a:tr>
                </a:tbl>
              </a:graphicData>
            </a:graphic>
          </p:graphicFrame>
        </mc:Choice>
        <mc:Fallback xmlns="">
          <p:graphicFrame>
            <p:nvGraphicFramePr>
              <p:cNvPr id="4" name="Content Placeholder 3">
                <a:extLst>
                  <a:ext uri="{FF2B5EF4-FFF2-40B4-BE49-F238E27FC236}">
                    <a16:creationId xmlns:a16="http://schemas.microsoft.com/office/drawing/2014/main" id="{45C7B291-2BC7-F948-A3E0-09DD6607CE22}"/>
                  </a:ext>
                </a:extLst>
              </p:cNvPr>
              <p:cNvGraphicFramePr>
                <a:graphicFrameLocks noGrp="1"/>
              </p:cNvGraphicFramePr>
              <p:nvPr>
                <p:ph idx="1"/>
              </p:nvPr>
            </p:nvGraphicFramePr>
            <p:xfrm>
              <a:off x="190500" y="776288"/>
              <a:ext cx="11906249" cy="5959470"/>
            </p:xfrm>
            <a:graphic>
              <a:graphicData uri="http://schemas.openxmlformats.org/drawingml/2006/table">
                <a:tbl>
                  <a:tblPr firstRow="1" bandRow="1">
                    <a:tableStyleId>{5C22544A-7EE6-4342-B048-85BDC9FD1C3A}</a:tableStyleId>
                  </a:tblPr>
                  <a:tblGrid>
                    <a:gridCol w="1431030">
                      <a:extLst>
                        <a:ext uri="{9D8B030D-6E8A-4147-A177-3AD203B41FA5}">
                          <a16:colId xmlns:a16="http://schemas.microsoft.com/office/drawing/2014/main" val="3339027113"/>
                        </a:ext>
                      </a:extLst>
                    </a:gridCol>
                    <a:gridCol w="1424657">
                      <a:extLst>
                        <a:ext uri="{9D8B030D-6E8A-4147-A177-3AD203B41FA5}">
                          <a16:colId xmlns:a16="http://schemas.microsoft.com/office/drawing/2014/main" val="1776084644"/>
                        </a:ext>
                      </a:extLst>
                    </a:gridCol>
                    <a:gridCol w="2880869">
                      <a:extLst>
                        <a:ext uri="{9D8B030D-6E8A-4147-A177-3AD203B41FA5}">
                          <a16:colId xmlns:a16="http://schemas.microsoft.com/office/drawing/2014/main" val="2761212691"/>
                        </a:ext>
                      </a:extLst>
                    </a:gridCol>
                    <a:gridCol w="6169693">
                      <a:extLst>
                        <a:ext uri="{9D8B030D-6E8A-4147-A177-3AD203B41FA5}">
                          <a16:colId xmlns:a16="http://schemas.microsoft.com/office/drawing/2014/main" val="1710340981"/>
                        </a:ext>
                      </a:extLst>
                    </a:gridCol>
                  </a:tblGrid>
                  <a:tr h="641789">
                    <a:tc>
                      <a:txBody>
                        <a:bodyPr/>
                        <a:lstStyle/>
                        <a:p>
                          <a:r>
                            <a:rPr lang="en-US" sz="2000" dirty="0"/>
                            <a:t>Benchmark</a:t>
                          </a:r>
                        </a:p>
                      </a:txBody>
                      <a:tcPr anchor="ctr"/>
                    </a:tc>
                    <a:tc>
                      <a:txBody>
                        <a:bodyPr/>
                        <a:lstStyle/>
                        <a:p>
                          <a:r>
                            <a:rPr lang="en-US" sz="2000" dirty="0"/>
                            <a:t>Subset</a:t>
                          </a:r>
                        </a:p>
                      </a:txBody>
                      <a:tcPr anchor="ctr"/>
                    </a:tc>
                    <a:tc>
                      <a:txBody>
                        <a:bodyPr/>
                        <a:lstStyle/>
                        <a:p>
                          <a:r>
                            <a:rPr lang="en-US" sz="2000" dirty="0"/>
                            <a:t>Dataset</a:t>
                          </a:r>
                        </a:p>
                      </a:txBody>
                      <a:tcPr anchor="ctr"/>
                    </a:tc>
                    <a:tc>
                      <a:txBody>
                        <a:bodyPr/>
                        <a:lstStyle/>
                        <a:p>
                          <a:r>
                            <a:rPr lang="en-US" sz="2000" dirty="0"/>
                            <a:t>Equation</a:t>
                          </a:r>
                        </a:p>
                      </a:txBody>
                      <a:tcPr anchor="ctr"/>
                    </a:tc>
                    <a:extLst>
                      <a:ext uri="{0D108BD9-81ED-4DB2-BD59-A6C34878D82A}">
                        <a16:rowId xmlns:a16="http://schemas.microsoft.com/office/drawing/2014/main" val="3337191061"/>
                      </a:ext>
                    </a:extLst>
                  </a:tr>
                  <a:tr h="641789">
                    <a:tc>
                      <a:txBody>
                        <a:bodyPr/>
                        <a:lstStyle/>
                        <a:p>
                          <a:r>
                            <a:rPr lang="en-US" sz="2000" dirty="0"/>
                            <a:t>GLUE</a:t>
                          </a:r>
                        </a:p>
                      </a:txBody>
                      <a:tcPr anchor="ctr"/>
                    </a:tc>
                    <a:tc>
                      <a:txBody>
                        <a:bodyPr/>
                        <a:lstStyle/>
                        <a:p>
                          <a:r>
                            <a:rPr lang="en-US" sz="2000" dirty="0"/>
                            <a:t>COLA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H:glue,cola</a:t>
                          </a:r>
                          <a:endParaRPr lang="en-US" sz="2000" dirty="0"/>
                        </a:p>
                      </a:txBody>
                      <a:tcPr anchor="ctr"/>
                    </a:tc>
                    <a:tc>
                      <a:txBody>
                        <a:bodyPr/>
                        <a:lstStyle/>
                        <a:p>
                          <a:endParaRPr lang="en-US"/>
                        </a:p>
                      </a:txBody>
                      <a:tcPr anchor="ctr">
                        <a:blipFill>
                          <a:blip r:embed="rId3"/>
                          <a:stretch>
                            <a:fillRect l="-93210" t="-104000" r="-412" b="-740000"/>
                          </a:stretch>
                        </a:blipFill>
                      </a:tcPr>
                    </a:tc>
                    <a:extLst>
                      <a:ext uri="{0D108BD9-81ED-4DB2-BD59-A6C34878D82A}">
                        <a16:rowId xmlns:a16="http://schemas.microsoft.com/office/drawing/2014/main" val="2805161611"/>
                      </a:ext>
                    </a:extLst>
                  </a:tr>
                  <a:tr h="641789">
                    <a:tc>
                      <a:txBody>
                        <a:bodyPr/>
                        <a:lstStyle/>
                        <a:p>
                          <a:r>
                            <a:rPr lang="en-US" sz="2000" dirty="0" err="1"/>
                            <a:t>SQuAD</a:t>
                          </a:r>
                          <a:r>
                            <a:rPr lang="en-US" sz="2000" dirty="0"/>
                            <a:t> 1.0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H:squad</a:t>
                          </a:r>
                          <a:endParaRPr lang="en-US" sz="2000" dirty="0"/>
                        </a:p>
                      </a:txBody>
                      <a:tcPr anchor="ctr"/>
                    </a:tc>
                    <a:tc>
                      <a:txBody>
                        <a:bodyPr/>
                        <a:lstStyle/>
                        <a:p>
                          <a:endParaRPr lang="en-US"/>
                        </a:p>
                      </a:txBody>
                      <a:tcPr anchor="ctr">
                        <a:blipFill>
                          <a:blip r:embed="rId3"/>
                          <a:stretch>
                            <a:fillRect l="-93210" t="-200000" r="-412" b="-625490"/>
                          </a:stretch>
                        </a:blipFill>
                      </a:tcPr>
                    </a:tc>
                    <a:extLst>
                      <a:ext uri="{0D108BD9-81ED-4DB2-BD59-A6C34878D82A}">
                        <a16:rowId xmlns:a16="http://schemas.microsoft.com/office/drawing/2014/main" val="318077399"/>
                      </a:ext>
                    </a:extLst>
                  </a:tr>
                  <a:tr h="6417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SQuAD</a:t>
                          </a:r>
                          <a:r>
                            <a:rPr lang="en-US" sz="2000" dirty="0"/>
                            <a:t> 2.0</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H:squad_v2</a:t>
                          </a:r>
                        </a:p>
                      </a:txBody>
                      <a:tcPr anchor="ctr"/>
                    </a:tc>
                    <a:tc>
                      <a:txBody>
                        <a:bodyPr/>
                        <a:lstStyle/>
                        <a:p>
                          <a:endParaRPr lang="en-US"/>
                        </a:p>
                      </a:txBody>
                      <a:tcPr anchor="ctr">
                        <a:blipFill>
                          <a:blip r:embed="rId3"/>
                          <a:stretch>
                            <a:fillRect l="-93210" t="-306000" r="-412" b="-538000"/>
                          </a:stretch>
                        </a:blipFill>
                      </a:tcPr>
                    </a:tc>
                    <a:extLst>
                      <a:ext uri="{0D108BD9-81ED-4DB2-BD59-A6C34878D82A}">
                        <a16:rowId xmlns:a16="http://schemas.microsoft.com/office/drawing/2014/main" val="3430507161"/>
                      </a:ext>
                    </a:extLst>
                  </a:tr>
                  <a:tr h="702912">
                    <a:tc>
                      <a:txBody>
                        <a:bodyPr/>
                        <a:lstStyle/>
                        <a:p>
                          <a:r>
                            <a:rPr lang="en-US" sz="2000" dirty="0"/>
                            <a:t>CONLL2003</a:t>
                          </a:r>
                        </a:p>
                      </a:txBody>
                      <a:tcPr anchor="ctr"/>
                    </a:tc>
                    <a:tc>
                      <a:txBody>
                        <a:bodyPr/>
                        <a:lstStyle/>
                        <a:p>
                          <a:r>
                            <a:rPr lang="en-US" sz="2000" dirty="0"/>
                            <a:t>POS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362500" r="-412" b="-380357"/>
                          </a:stretch>
                        </a:blipFill>
                      </a:tcPr>
                    </a:tc>
                    <a:extLst>
                      <a:ext uri="{0D108BD9-81ED-4DB2-BD59-A6C34878D82A}">
                        <a16:rowId xmlns:a16="http://schemas.microsoft.com/office/drawing/2014/main" val="3932957507"/>
                      </a:ext>
                    </a:extLst>
                  </a:tr>
                  <a:tr h="641789">
                    <a:tc>
                      <a:txBody>
                        <a:bodyPr/>
                        <a:lstStyle/>
                        <a:p>
                          <a:endParaRPr lang="en-US" sz="2000" dirty="0"/>
                        </a:p>
                      </a:txBody>
                      <a:tcPr anchor="ctr"/>
                    </a:tc>
                    <a:tc>
                      <a:txBody>
                        <a:bodyPr/>
                        <a:lstStyle/>
                        <a:p>
                          <a:r>
                            <a:rPr lang="en-US" sz="2000" dirty="0"/>
                            <a:t>NER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H:conll2003</a:t>
                          </a:r>
                        </a:p>
                      </a:txBody>
                      <a:tcPr anchor="ctr"/>
                    </a:tc>
                    <a:tc>
                      <a:txBody>
                        <a:bodyPr/>
                        <a:lstStyle/>
                        <a:p>
                          <a:endParaRPr lang="en-US"/>
                        </a:p>
                      </a:txBody>
                      <a:tcPr anchor="ctr">
                        <a:blipFill>
                          <a:blip r:embed="rId3"/>
                          <a:stretch>
                            <a:fillRect l="-93210" t="-507843" r="-412" b="-317647"/>
                          </a:stretch>
                        </a:blipFill>
                      </a:tcPr>
                    </a:tc>
                    <a:extLst>
                      <a:ext uri="{0D108BD9-81ED-4DB2-BD59-A6C34878D82A}">
                        <a16:rowId xmlns:a16="http://schemas.microsoft.com/office/drawing/2014/main" val="2406207292"/>
                      </a:ext>
                    </a:extLst>
                  </a:tr>
                  <a:tr h="641789">
                    <a:tc>
                      <a:txBody>
                        <a:bodyPr/>
                        <a:lstStyle/>
                        <a:p>
                          <a:r>
                            <a:rPr lang="en-US" sz="2000" dirty="0"/>
                            <a:t>TIMIT</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H:timit_asr</a:t>
                          </a:r>
                          <a:endParaRPr lang="en-US" sz="2000" dirty="0"/>
                        </a:p>
                      </a:txBody>
                      <a:tcPr anchor="ctr"/>
                    </a:tc>
                    <a:tc>
                      <a:txBody>
                        <a:bodyPr/>
                        <a:lstStyle/>
                        <a:p>
                          <a:endParaRPr lang="en-US"/>
                        </a:p>
                      </a:txBody>
                      <a:tcPr anchor="ctr">
                        <a:blipFill>
                          <a:blip r:embed="rId3"/>
                          <a:stretch>
                            <a:fillRect l="-93210" t="-620000" r="-412" b="-224000"/>
                          </a:stretch>
                        </a:blipFill>
                      </a:tcPr>
                    </a:tc>
                    <a:extLst>
                      <a:ext uri="{0D108BD9-81ED-4DB2-BD59-A6C34878D82A}">
                        <a16:rowId xmlns:a16="http://schemas.microsoft.com/office/drawing/2014/main" val="3728582734"/>
                      </a:ext>
                    </a:extLst>
                  </a:tr>
                  <a:tr h="702912">
                    <a:tc>
                      <a:txBody>
                        <a:bodyPr/>
                        <a:lstStyle/>
                        <a:p>
                          <a:r>
                            <a:rPr lang="en-US" sz="2000" dirty="0"/>
                            <a:t>Amazon Reviews</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t>H:amazon_reviews_multi</a:t>
                          </a:r>
                          <a:endParaRPr lang="en-US" sz="2000" dirty="0"/>
                        </a:p>
                      </a:txBody>
                      <a:tcPr anchor="ctr"/>
                    </a:tc>
                    <a:tc>
                      <a:txBody>
                        <a:bodyPr/>
                        <a:lstStyle/>
                        <a:p>
                          <a:endParaRPr lang="en-US"/>
                        </a:p>
                      </a:txBody>
                      <a:tcPr anchor="ctr">
                        <a:blipFill>
                          <a:blip r:embed="rId3"/>
                          <a:stretch>
                            <a:fillRect l="-93210" t="-642857" r="-412" b="-100000"/>
                          </a:stretch>
                        </a:blipFill>
                      </a:tcPr>
                    </a:tc>
                    <a:extLst>
                      <a:ext uri="{0D108BD9-81ED-4DB2-BD59-A6C34878D82A}">
                        <a16:rowId xmlns:a16="http://schemas.microsoft.com/office/drawing/2014/main" val="3664687727"/>
                      </a:ext>
                    </a:extLst>
                  </a:tr>
                  <a:tr h="702912">
                    <a:tc>
                      <a:txBody>
                        <a:bodyPr/>
                        <a:lstStyle/>
                        <a:p>
                          <a:r>
                            <a:rPr lang="en-US" sz="2000" dirty="0"/>
                            <a:t>VAD</a:t>
                          </a:r>
                        </a:p>
                      </a:txBody>
                      <a:tcPr anchor="ctr"/>
                    </a:tc>
                    <a:tc>
                      <a:txBody>
                        <a:bodyPr/>
                        <a:lstStyle/>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t>
                          </a:r>
                          <a:r>
                            <a:rPr lang="en-US" sz="2000" dirty="0" err="1"/>
                            <a:t>gft</a:t>
                          </a:r>
                          <a:r>
                            <a:rPr lang="en-US" sz="2000" dirty="0"/>
                            <a:t>/datasets/VAD/VAD</a:t>
                          </a:r>
                        </a:p>
                      </a:txBody>
                      <a:tcPr anchor="ctr"/>
                    </a:tc>
                    <a:tc>
                      <a:txBody>
                        <a:bodyPr/>
                        <a:lstStyle/>
                        <a:p>
                          <a:endParaRPr lang="en-US"/>
                        </a:p>
                      </a:txBody>
                      <a:tcPr anchor="ctr">
                        <a:blipFill>
                          <a:blip r:embed="rId3"/>
                          <a:stretch>
                            <a:fillRect l="-93210" t="-756364" r="-412" b="-1818"/>
                          </a:stretch>
                        </a:blipFill>
                      </a:tcPr>
                    </a:tc>
                    <a:extLst>
                      <a:ext uri="{0D108BD9-81ED-4DB2-BD59-A6C34878D82A}">
                        <a16:rowId xmlns:a16="http://schemas.microsoft.com/office/drawing/2014/main" val="3912182461"/>
                      </a:ext>
                    </a:extLst>
                  </a:tr>
                </a:tbl>
              </a:graphicData>
            </a:graphic>
          </p:graphicFrame>
        </mc:Fallback>
      </mc:AlternateContent>
      <p:sp>
        <p:nvSpPr>
          <p:cNvPr id="6" name="Footer Placeholder 5">
            <a:extLst>
              <a:ext uri="{FF2B5EF4-FFF2-40B4-BE49-F238E27FC236}">
                <a16:creationId xmlns:a16="http://schemas.microsoft.com/office/drawing/2014/main" id="{3230D966-C10F-6647-A92C-171CC6690F35}"/>
              </a:ext>
            </a:extLst>
          </p:cNvPr>
          <p:cNvSpPr>
            <a:spLocks noGrp="1"/>
          </p:cNvSpPr>
          <p:nvPr>
            <p:ph type="ftr" sz="quarter" idx="11"/>
          </p:nvPr>
        </p:nvSpPr>
        <p:spPr/>
        <p:txBody>
          <a:bodyPr/>
          <a:lstStyle/>
          <a:p>
            <a:r>
              <a:rPr lang="en-US"/>
              <a:t>https://github.com/kwchurch/CIKM_2023_tutorial</a:t>
            </a:r>
          </a:p>
        </p:txBody>
      </p:sp>
      <p:sp>
        <p:nvSpPr>
          <p:cNvPr id="9" name="Rounded Rectangle 8">
            <a:extLst>
              <a:ext uri="{FF2B5EF4-FFF2-40B4-BE49-F238E27FC236}">
                <a16:creationId xmlns:a16="http://schemas.microsoft.com/office/drawing/2014/main" id="{8DAC4F4F-B3C3-0F49-8015-FA546FCE82D9}"/>
              </a:ext>
            </a:extLst>
          </p:cNvPr>
          <p:cNvSpPr/>
          <p:nvPr/>
        </p:nvSpPr>
        <p:spPr>
          <a:xfrm>
            <a:off x="5967412" y="4828700"/>
            <a:ext cx="45243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9BBBE4-56A6-BE4B-AD47-7511C70B3748}"/>
              </a:ext>
            </a:extLst>
          </p:cNvPr>
          <p:cNvSpPr/>
          <p:nvPr/>
        </p:nvSpPr>
        <p:spPr>
          <a:xfrm>
            <a:off x="5967412" y="2175987"/>
            <a:ext cx="1843088"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A711D10-F24C-134E-B02C-2D54E4131396}"/>
              </a:ext>
            </a:extLst>
          </p:cNvPr>
          <p:cNvSpPr/>
          <p:nvPr/>
        </p:nvSpPr>
        <p:spPr>
          <a:xfrm>
            <a:off x="5967411" y="3496230"/>
            <a:ext cx="1943101" cy="4148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096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Ø"/>
                </a:pPr>
                <a:r>
                  <a:rPr lang="en-US" b="1" dirty="0">
                    <a:solidFill>
                      <a:schemeClr val="tx1"/>
                    </a:solidFill>
                  </a:rPr>
                  <a:t>--</a:t>
                </a:r>
                <a:r>
                  <a:rPr lang="en-US" b="1" dirty="0" err="1">
                    <a:solidFill>
                      <a:schemeClr val="tx1"/>
                    </a:solidFill>
                  </a:rPr>
                  <a:t>eqn</a:t>
                </a:r>
                <a:r>
                  <a:rPr lang="en-US" b="1" dirty="0">
                    <a:solidFill>
                      <a:schemeClr val="tx1"/>
                    </a:solidFill>
                  </a:rPr>
                  <a:t>    </a:t>
                </a:r>
                <a14:m>
                  <m:oMath xmlns:m="http://schemas.openxmlformats.org/officeDocument/2006/math">
                    <m:r>
                      <a:rPr lang="en-US" b="1" i="1" smtClean="0">
                        <a:solidFill>
                          <a:schemeClr val="tx1"/>
                        </a:solidFill>
                        <a:latin typeface="Cambria Math" panose="02040503050406030204" pitchFamily="18" charset="0"/>
                      </a:rPr>
                      <m:t>𝒕𝒂𝒔𝒌</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𝒚</m:t>
                    </m:r>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𝟐</m:t>
                        </m:r>
                      </m:sub>
                    </m:sSub>
                  </m:oMath>
                </a14:m>
                <a:endParaRPr lang="en-US" b="1" dirty="0">
                  <a:solidFill>
                    <a:schemeClr val="tx1"/>
                  </a:solidFill>
                </a:endParaRPr>
              </a:p>
              <a:p>
                <a:r>
                  <a:rPr lang="en-US" b="1" dirty="0"/>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2985446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rotWithShape="1">
          <a:blip r:embed="rId3"/>
          <a:srcRect b="85350"/>
          <a:stretch/>
        </p:blipFill>
        <p:spPr>
          <a:xfrm>
            <a:off x="5944911" y="242801"/>
            <a:ext cx="6006357" cy="87480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Tree>
    <p:extLst>
      <p:ext uri="{BB962C8B-B14F-4D97-AF65-F5344CB8AC3E}">
        <p14:creationId xmlns:p14="http://schemas.microsoft.com/office/powerpoint/2010/main" val="205762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pic>
        <p:nvPicPr>
          <p:cNvPr id="8" name="Picture 7" descr="A table with numbers and text&#10;&#10;Description automatically generated with medium confidence">
            <a:extLst>
              <a:ext uri="{FF2B5EF4-FFF2-40B4-BE49-F238E27FC236}">
                <a16:creationId xmlns:a16="http://schemas.microsoft.com/office/drawing/2014/main" id="{1F7A44B6-A592-F7D6-6BB1-52B2DFAC19A8}"/>
              </a:ext>
            </a:extLst>
          </p:cNvPr>
          <p:cNvPicPr>
            <a:picLocks noChangeAspect="1"/>
          </p:cNvPicPr>
          <p:nvPr/>
        </p:nvPicPr>
        <p:blipFill>
          <a:blip r:embed="rId3"/>
          <a:stretch>
            <a:fillRect/>
          </a:stretch>
        </p:blipFill>
        <p:spPr>
          <a:xfrm>
            <a:off x="5642982" y="1690687"/>
            <a:ext cx="6304772" cy="3969671"/>
          </a:xfrm>
          <a:prstGeom prst="rect">
            <a:avLst/>
          </a:prstGeom>
        </p:spPr>
      </p:pic>
    </p:spTree>
    <p:extLst>
      <p:ext uri="{BB962C8B-B14F-4D97-AF65-F5344CB8AC3E}">
        <p14:creationId xmlns:p14="http://schemas.microsoft.com/office/powerpoint/2010/main" val="2337401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352F-87F2-3297-BF43-F0E7F02AF82D}"/>
              </a:ext>
            </a:extLst>
          </p:cNvPr>
          <p:cNvSpPr>
            <a:spLocks noGrp="1"/>
          </p:cNvSpPr>
          <p:nvPr>
            <p:ph type="title"/>
          </p:nvPr>
        </p:nvSpPr>
        <p:spPr/>
        <p:txBody>
          <a:bodyPr/>
          <a:lstStyle/>
          <a:p>
            <a:r>
              <a:rPr lang="en-US" dirty="0"/>
              <a:t>Prompt Engineering</a:t>
            </a:r>
          </a:p>
        </p:txBody>
      </p:sp>
      <p:sp>
        <p:nvSpPr>
          <p:cNvPr id="3" name="Content Placeholder 2">
            <a:extLst>
              <a:ext uri="{FF2B5EF4-FFF2-40B4-BE49-F238E27FC236}">
                <a16:creationId xmlns:a16="http://schemas.microsoft.com/office/drawing/2014/main" id="{90A471FE-A6D4-0D6F-0AB8-3B281158B334}"/>
              </a:ext>
            </a:extLst>
          </p:cNvPr>
          <p:cNvSpPr>
            <a:spLocks noGrp="1"/>
          </p:cNvSpPr>
          <p:nvPr>
            <p:ph idx="1"/>
          </p:nvPr>
        </p:nvSpPr>
        <p:spPr/>
        <p:txBody>
          <a:bodyPr/>
          <a:lstStyle/>
          <a:p>
            <a:r>
              <a:rPr lang="en-US" dirty="0"/>
              <a:t>In-context learning</a:t>
            </a:r>
          </a:p>
          <a:p>
            <a:r>
              <a:rPr lang="en-US" dirty="0"/>
              <a:t>New capabilities can be unlocked in LLMs</a:t>
            </a:r>
          </a:p>
          <a:p>
            <a:r>
              <a:rPr lang="en-US" dirty="0"/>
              <a:t>LLM is prompted with a few in-context demonstrations</a:t>
            </a:r>
          </a:p>
          <a:p>
            <a:r>
              <a:rPr lang="en-US" dirty="0"/>
              <a:t>Learns to perform a certain task </a:t>
            </a:r>
          </a:p>
          <a:p>
            <a:r>
              <a:rPr lang="en-US" dirty="0"/>
              <a:t>Task performance is very sensitive to prompts</a:t>
            </a:r>
          </a:p>
        </p:txBody>
      </p:sp>
    </p:spTree>
    <p:extLst>
      <p:ext uri="{BB962C8B-B14F-4D97-AF65-F5344CB8AC3E}">
        <p14:creationId xmlns:p14="http://schemas.microsoft.com/office/powerpoint/2010/main" val="3173795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B212C4-3038-5544-AE67-BD28B2522EC9}"/>
              </a:ext>
            </a:extLst>
          </p:cNvPr>
          <p:cNvPicPr>
            <a:picLocks noChangeAspect="1"/>
          </p:cNvPicPr>
          <p:nvPr/>
        </p:nvPicPr>
        <p:blipFill>
          <a:blip r:embed="rId2"/>
          <a:stretch>
            <a:fillRect/>
          </a:stretch>
        </p:blipFill>
        <p:spPr>
          <a:xfrm>
            <a:off x="263188" y="1026902"/>
            <a:ext cx="5512010" cy="5512010"/>
          </a:xfrm>
          <a:prstGeom prst="rect">
            <a:avLst/>
          </a:prstGeom>
        </p:spPr>
      </p:pic>
      <p:pic>
        <p:nvPicPr>
          <p:cNvPr id="11" name="Picture 10" descr="Text, letter&#10;&#10;Description automatically generated">
            <a:extLst>
              <a:ext uri="{FF2B5EF4-FFF2-40B4-BE49-F238E27FC236}">
                <a16:creationId xmlns:a16="http://schemas.microsoft.com/office/drawing/2014/main" id="{25E607B6-9D9F-8F4B-BD09-EC4555AB37BB}"/>
              </a:ext>
            </a:extLst>
          </p:cNvPr>
          <p:cNvPicPr>
            <a:picLocks noChangeAspect="1"/>
          </p:cNvPicPr>
          <p:nvPr/>
        </p:nvPicPr>
        <p:blipFill>
          <a:blip r:embed="rId3"/>
          <a:stretch>
            <a:fillRect/>
          </a:stretch>
        </p:blipFill>
        <p:spPr>
          <a:xfrm>
            <a:off x="5944911" y="242800"/>
            <a:ext cx="6006357" cy="5971315"/>
          </a:xfrm>
          <a:prstGeom prst="rect">
            <a:avLst/>
          </a:prstGeom>
        </p:spPr>
      </p:pic>
      <p:sp>
        <p:nvSpPr>
          <p:cNvPr id="2" name="Title 1">
            <a:extLst>
              <a:ext uri="{FF2B5EF4-FFF2-40B4-BE49-F238E27FC236}">
                <a16:creationId xmlns:a16="http://schemas.microsoft.com/office/drawing/2014/main" id="{045C2673-5851-C049-B606-B443F9BC7D90}"/>
              </a:ext>
            </a:extLst>
          </p:cNvPr>
          <p:cNvSpPr>
            <a:spLocks noGrp="1"/>
          </p:cNvSpPr>
          <p:nvPr>
            <p:ph type="title"/>
          </p:nvPr>
        </p:nvSpPr>
        <p:spPr>
          <a:xfrm>
            <a:off x="838200" y="365125"/>
            <a:ext cx="4767285" cy="1325563"/>
          </a:xfrm>
        </p:spPr>
        <p:txBody>
          <a:bodyPr>
            <a:normAutofit fontScale="90000"/>
          </a:bodyPr>
          <a:lstStyle/>
          <a:p>
            <a:r>
              <a:rPr lang="en-US" sz="6000" dirty="0"/>
              <a:t>Regression in </a:t>
            </a:r>
            <a:r>
              <a:rPr lang="en-US" sz="6000" i="1" dirty="0"/>
              <a:t>R</a:t>
            </a:r>
            <a:r>
              <a:rPr lang="en-US" sz="6000" dirty="0"/>
              <a:t>:</a:t>
            </a:r>
            <a:br>
              <a:rPr lang="en-US" dirty="0"/>
            </a:br>
            <a:r>
              <a:rPr lang="en-US" sz="3100" dirty="0"/>
              <a:t>Summarize (almost) anything</a:t>
            </a:r>
            <a:r>
              <a:rPr lang="en-US" sz="3100" i="1" dirty="0"/>
              <a:t> </a:t>
            </a:r>
            <a:endParaRPr lang="en-US" i="1" dirty="0"/>
          </a:p>
        </p:txBody>
      </p:sp>
      <p:sp>
        <p:nvSpPr>
          <p:cNvPr id="6" name="Footer Placeholder 5">
            <a:extLst>
              <a:ext uri="{FF2B5EF4-FFF2-40B4-BE49-F238E27FC236}">
                <a16:creationId xmlns:a16="http://schemas.microsoft.com/office/drawing/2014/main" id="{7BFB6B3D-FCF2-BB41-8B9B-E83900CFAF79}"/>
              </a:ext>
            </a:extLst>
          </p:cNvPr>
          <p:cNvSpPr>
            <a:spLocks noGrp="1"/>
          </p:cNvSpPr>
          <p:nvPr>
            <p:ph type="ftr" sz="quarter" idx="11"/>
          </p:nvPr>
        </p:nvSpPr>
        <p:spPr/>
        <p:txBody>
          <a:bodyPr/>
          <a:lstStyle/>
          <a:p>
            <a:r>
              <a:rPr lang="en-US"/>
              <a:t>https://github.com/kwchurch/CIKM_2023_tutorial</a:t>
            </a:r>
          </a:p>
        </p:txBody>
      </p:sp>
      <p:sp>
        <p:nvSpPr>
          <p:cNvPr id="10" name="Rounded Rectangular Callout 9">
            <a:extLst>
              <a:ext uri="{FF2B5EF4-FFF2-40B4-BE49-F238E27FC236}">
                <a16:creationId xmlns:a16="http://schemas.microsoft.com/office/drawing/2014/main" id="{793B7A92-54ED-8445-904E-99A7A87873A9}"/>
              </a:ext>
            </a:extLst>
          </p:cNvPr>
          <p:cNvSpPr/>
          <p:nvPr/>
        </p:nvSpPr>
        <p:spPr>
          <a:xfrm>
            <a:off x="7672124" y="1197559"/>
            <a:ext cx="3274217" cy="432864"/>
          </a:xfrm>
          <a:prstGeom prst="wedgeRoundRectCallout">
            <a:avLst>
              <a:gd name="adj1" fmla="val -65642"/>
              <a:gd name="adj2" fmla="val -36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Summarize a model (</a:t>
            </a:r>
            <a:r>
              <a:rPr lang="en-US" sz="2400" i="1" dirty="0"/>
              <a:t>g</a:t>
            </a:r>
            <a:r>
              <a:rPr lang="en-US" sz="2400" dirty="0"/>
              <a:t>)</a:t>
            </a:r>
          </a:p>
        </p:txBody>
      </p:sp>
      <p:sp>
        <p:nvSpPr>
          <p:cNvPr id="12" name="Rounded Rectangular Callout 11">
            <a:extLst>
              <a:ext uri="{FF2B5EF4-FFF2-40B4-BE49-F238E27FC236}">
                <a16:creationId xmlns:a16="http://schemas.microsoft.com/office/drawing/2014/main" id="{81667F0E-04AF-D843-BFEC-553061FC9D06}"/>
              </a:ext>
            </a:extLst>
          </p:cNvPr>
          <p:cNvSpPr/>
          <p:nvPr/>
        </p:nvSpPr>
        <p:spPr>
          <a:xfrm>
            <a:off x="1366542" y="75834"/>
            <a:ext cx="3914450" cy="432864"/>
          </a:xfrm>
          <a:prstGeom prst="wedgeRoundRectCallout">
            <a:avLst>
              <a:gd name="adj1" fmla="val 70406"/>
              <a:gd name="adj2" fmla="val 60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Fit a model (</a:t>
            </a:r>
            <a:r>
              <a:rPr lang="en-US" sz="2400" i="1" dirty="0"/>
              <a:t>g</a:t>
            </a:r>
            <a:r>
              <a:rPr lang="en-US" sz="2400" dirty="0"/>
              <a:t>) to data (</a:t>
            </a:r>
            <a:r>
              <a:rPr lang="en-US" sz="2400" i="1" dirty="0"/>
              <a:t>cars</a:t>
            </a:r>
            <a:r>
              <a:rPr lang="en-US" sz="2400" dirty="0"/>
              <a:t>)</a:t>
            </a:r>
          </a:p>
        </p:txBody>
      </p:sp>
      <p:sp>
        <p:nvSpPr>
          <p:cNvPr id="14" name="Rounded Rectangular Callout 13">
            <a:extLst>
              <a:ext uri="{FF2B5EF4-FFF2-40B4-BE49-F238E27FC236}">
                <a16:creationId xmlns:a16="http://schemas.microsoft.com/office/drawing/2014/main" id="{3776F55A-F2E9-0A46-87E4-16A981767AA3}"/>
              </a:ext>
            </a:extLst>
          </p:cNvPr>
          <p:cNvSpPr/>
          <p:nvPr/>
        </p:nvSpPr>
        <p:spPr>
          <a:xfrm>
            <a:off x="10260536" y="2153029"/>
            <a:ext cx="1867578" cy="781864"/>
          </a:xfrm>
          <a:prstGeom prst="wedgeRoundRectCallout">
            <a:avLst>
              <a:gd name="adj1" fmla="val -31783"/>
              <a:gd name="adj2" fmla="val 787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Opportunity to Improve </a:t>
            </a:r>
            <a:r>
              <a:rPr lang="en-US" sz="2400" i="1" dirty="0"/>
              <a:t>g</a:t>
            </a:r>
          </a:p>
        </p:txBody>
      </p:sp>
      <p:sp>
        <p:nvSpPr>
          <p:cNvPr id="13" name="Rounded Rectangular Callout 12">
            <a:extLst>
              <a:ext uri="{FF2B5EF4-FFF2-40B4-BE49-F238E27FC236}">
                <a16:creationId xmlns:a16="http://schemas.microsoft.com/office/drawing/2014/main" id="{0CE90561-6BEE-5198-88C4-82811EA34FDB}"/>
              </a:ext>
            </a:extLst>
          </p:cNvPr>
          <p:cNvSpPr/>
          <p:nvPr/>
        </p:nvSpPr>
        <p:spPr>
          <a:xfrm>
            <a:off x="9950254" y="458521"/>
            <a:ext cx="1640659" cy="432864"/>
          </a:xfrm>
          <a:prstGeom prst="wedgeRoundRectCallout">
            <a:avLst>
              <a:gd name="adj1" fmla="val -78401"/>
              <a:gd name="adj2" fmla="val 489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Predict</a:t>
            </a:r>
          </a:p>
        </p:txBody>
      </p:sp>
    </p:spTree>
    <p:extLst>
      <p:ext uri="{BB962C8B-B14F-4D97-AF65-F5344CB8AC3E}">
        <p14:creationId xmlns:p14="http://schemas.microsoft.com/office/powerpoint/2010/main" val="418483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4BF890-6565-6803-938E-7B610EFBA458}"/>
              </a:ext>
            </a:extLst>
          </p:cNvPr>
          <p:cNvSpPr>
            <a:spLocks noGrp="1"/>
          </p:cNvSpPr>
          <p:nvPr>
            <p:ph type="title"/>
          </p:nvPr>
        </p:nvSpPr>
        <p:spPr/>
        <p:txBody>
          <a:bodyPr/>
          <a:lstStyle/>
          <a:p>
            <a:r>
              <a:rPr lang="en-US" dirty="0" err="1"/>
              <a:t>gft_summary</a:t>
            </a:r>
            <a:endParaRPr lang="en-US" dirty="0"/>
          </a:p>
        </p:txBody>
      </p:sp>
      <p:sp>
        <p:nvSpPr>
          <p:cNvPr id="5" name="Content Placeholder 4">
            <a:extLst>
              <a:ext uri="{FF2B5EF4-FFF2-40B4-BE49-F238E27FC236}">
                <a16:creationId xmlns:a16="http://schemas.microsoft.com/office/drawing/2014/main" id="{837D73FF-8307-C273-714F-81E963F107C5}"/>
              </a:ext>
            </a:extLst>
          </p:cNvPr>
          <p:cNvSpPr>
            <a:spLocks noGrp="1"/>
          </p:cNvSpPr>
          <p:nvPr>
            <p:ph idx="1"/>
          </p:nvPr>
        </p:nvSpPr>
        <p:spPr/>
        <p:txBody>
          <a:bodyPr/>
          <a:lstStyle/>
          <a:p>
            <a:r>
              <a:rPr lang="en-US" dirty="0"/>
              <a:t>Summarize almost anything</a:t>
            </a:r>
          </a:p>
          <a:p>
            <a:pPr lvl="1"/>
            <a:r>
              <a:rPr lang="en-US" dirty="0"/>
              <a:t>Models</a:t>
            </a:r>
          </a:p>
          <a:p>
            <a:pPr lvl="1"/>
            <a:r>
              <a:rPr lang="en-US" dirty="0"/>
              <a:t>Datasets</a:t>
            </a:r>
          </a:p>
          <a:p>
            <a:pPr lvl="1"/>
            <a:endParaRPr lang="en-US" dirty="0"/>
          </a:p>
        </p:txBody>
      </p:sp>
      <p:sp>
        <p:nvSpPr>
          <p:cNvPr id="3" name="Footer Placeholder 2">
            <a:extLst>
              <a:ext uri="{FF2B5EF4-FFF2-40B4-BE49-F238E27FC236}">
                <a16:creationId xmlns:a16="http://schemas.microsoft.com/office/drawing/2014/main" id="{E2A75E1D-29DE-6B6F-1AB2-B0918FAE5A39}"/>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229334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DE2B-FFC8-3C44-8AFC-7876BCA90A36}"/>
              </a:ext>
            </a:extLst>
          </p:cNvPr>
          <p:cNvSpPr>
            <a:spLocks noGrp="1"/>
          </p:cNvSpPr>
          <p:nvPr>
            <p:ph type="title"/>
          </p:nvPr>
        </p:nvSpPr>
        <p:spPr/>
        <p:txBody>
          <a:bodyPr/>
          <a:lstStyle/>
          <a:p>
            <a:r>
              <a:rPr lang="en-US" dirty="0"/>
              <a:t>Tasks</a:t>
            </a:r>
          </a:p>
        </p:txBody>
      </p:sp>
      <p:sp>
        <p:nvSpPr>
          <p:cNvPr id="10" name="Content Placeholder 9">
            <a:extLst>
              <a:ext uri="{FF2B5EF4-FFF2-40B4-BE49-F238E27FC236}">
                <a16:creationId xmlns:a16="http://schemas.microsoft.com/office/drawing/2014/main" id="{A6FE943E-2EFC-D84E-912B-5CD5948A6F20}"/>
              </a:ext>
            </a:extLst>
          </p:cNvPr>
          <p:cNvSpPr>
            <a:spLocks noGrp="1"/>
          </p:cNvSpPr>
          <p:nvPr>
            <p:ph idx="1"/>
          </p:nvPr>
        </p:nvSpPr>
        <p:spPr/>
        <p:txBody>
          <a:bodyPr/>
          <a:lstStyle/>
          <a:p>
            <a:r>
              <a:rPr lang="en-US" dirty="0"/>
              <a:t>classify, text-classification</a:t>
            </a:r>
          </a:p>
          <a:p>
            <a:r>
              <a:rPr lang="en-US" dirty="0"/>
              <a:t>regress</a:t>
            </a:r>
          </a:p>
          <a:p>
            <a:r>
              <a:rPr lang="en-US" dirty="0"/>
              <a:t>QA, Question Answering, classify spans</a:t>
            </a:r>
          </a:p>
          <a:p>
            <a:r>
              <a:rPr lang="en-US" dirty="0"/>
              <a:t>token classification</a:t>
            </a:r>
          </a:p>
          <a:p>
            <a:pPr lvl="1"/>
            <a:r>
              <a:rPr lang="en-US" dirty="0"/>
              <a:t>NER (Named Entity Recognition)</a:t>
            </a:r>
          </a:p>
          <a:p>
            <a:pPr lvl="1"/>
            <a:r>
              <a:rPr lang="en-US" dirty="0"/>
              <a:t>POS (Part of Speech Tagging)</a:t>
            </a:r>
          </a:p>
          <a:p>
            <a:r>
              <a:rPr lang="en-US" dirty="0"/>
              <a:t>translation, MT</a:t>
            </a:r>
          </a:p>
          <a:p>
            <a:r>
              <a:rPr lang="en-US" dirty="0"/>
              <a:t>ASR, Automatic Speech Recognition, </a:t>
            </a:r>
            <a:r>
              <a:rPr lang="en-US" dirty="0" err="1"/>
              <a:t>ctc</a:t>
            </a:r>
            <a:endParaRPr lang="en-US" dirty="0"/>
          </a:p>
          <a:p>
            <a:endParaRPr lang="en-US" dirty="0"/>
          </a:p>
        </p:txBody>
      </p:sp>
      <p:sp>
        <p:nvSpPr>
          <p:cNvPr id="8" name="Footer Placeholder 7">
            <a:extLst>
              <a:ext uri="{FF2B5EF4-FFF2-40B4-BE49-F238E27FC236}">
                <a16:creationId xmlns:a16="http://schemas.microsoft.com/office/drawing/2014/main" id="{FF3AEE1E-FA95-2049-BF45-64A55A13CD0A}"/>
              </a:ext>
            </a:extLst>
          </p:cNvPr>
          <p:cNvSpPr>
            <a:spLocks noGrp="1"/>
          </p:cNvSpPr>
          <p:nvPr>
            <p:ph type="ftr" sz="quarter" idx="11"/>
          </p:nvPr>
        </p:nvSpPr>
        <p:spPr/>
        <p:txBody>
          <a:bodyPr/>
          <a:lstStyle/>
          <a:p>
            <a:r>
              <a:rPr lang="en-US"/>
              <a:t>https://github.com/kwchurch/CIKM_2023_tutorial</a:t>
            </a:r>
          </a:p>
        </p:txBody>
      </p:sp>
      <mc:AlternateContent xmlns:mc="http://schemas.openxmlformats.org/markup-compatibility/2006" xmlns:a14="http://schemas.microsoft.com/office/drawing/2010/main">
        <mc:Choice Requires="a14">
          <p:sp>
            <p:nvSpPr>
              <p:cNvPr id="11" name="Rounded Rectangular Callout 10">
                <a:extLst>
                  <a:ext uri="{FF2B5EF4-FFF2-40B4-BE49-F238E27FC236}">
                    <a16:creationId xmlns:a16="http://schemas.microsoft.com/office/drawing/2014/main" id="{91105DE5-8944-ED42-9640-2ED776B24E79}"/>
                  </a:ext>
                </a:extLst>
              </p:cNvPr>
              <p:cNvSpPr/>
              <p:nvPr/>
            </p:nvSpPr>
            <p:spPr>
              <a:xfrm>
                <a:off x="5842331" y="1690688"/>
                <a:ext cx="1932278" cy="557784"/>
              </a:xfrm>
              <a:prstGeom prst="wedgeRoundRectCallout">
                <a:avLst>
                  <a:gd name="adj1" fmla="val -100852"/>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0,1,2,…</m:t>
                          </m:r>
                        </m:e>
                      </m:d>
                    </m:oMath>
                  </m:oMathPara>
                </a14:m>
                <a:endParaRPr lang="en-US" sz="1600" dirty="0"/>
              </a:p>
            </p:txBody>
          </p:sp>
        </mc:Choice>
        <mc:Fallback xmlns="">
          <p:sp>
            <p:nvSpPr>
              <p:cNvPr id="11" name="Rounded Rectangular Callout 10">
                <a:extLst>
                  <a:ext uri="{FF2B5EF4-FFF2-40B4-BE49-F238E27FC236}">
                    <a16:creationId xmlns:a16="http://schemas.microsoft.com/office/drawing/2014/main" id="{91105DE5-8944-ED42-9640-2ED776B24E79}"/>
                  </a:ext>
                </a:extLst>
              </p:cNvPr>
              <p:cNvSpPr>
                <a:spLocks noRot="1" noChangeAspect="1" noMove="1" noResize="1" noEditPoints="1" noAdjustHandles="1" noChangeArrowheads="1" noChangeShapeType="1" noTextEdit="1"/>
              </p:cNvSpPr>
              <p:nvPr/>
            </p:nvSpPr>
            <p:spPr>
              <a:xfrm>
                <a:off x="5842331" y="1690688"/>
                <a:ext cx="1932278" cy="557784"/>
              </a:xfrm>
              <a:prstGeom prst="wedgeRoundRectCallout">
                <a:avLst>
                  <a:gd name="adj1" fmla="val -100852"/>
                  <a:gd name="adj2" fmla="val 17603"/>
                  <a:gd name="adj3" fmla="val 16667"/>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ular Callout 11">
                <a:extLst>
                  <a:ext uri="{FF2B5EF4-FFF2-40B4-BE49-F238E27FC236}">
                    <a16:creationId xmlns:a16="http://schemas.microsoft.com/office/drawing/2014/main" id="{A0B1B4CA-8CC8-6544-A120-8EBD6E362D24}"/>
                  </a:ext>
                </a:extLst>
              </p:cNvPr>
              <p:cNvSpPr/>
              <p:nvPr/>
            </p:nvSpPr>
            <p:spPr>
              <a:xfrm>
                <a:off x="2608431" y="2248472"/>
                <a:ext cx="2124147" cy="557784"/>
              </a:xfrm>
              <a:prstGeom prst="wedgeRoundRectCallout">
                <a:avLst>
                  <a:gd name="adj1" fmla="val -64931"/>
                  <a:gd name="adj2" fmla="val 134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ℝ</m:t>
                    </m:r>
                  </m:oMath>
                </a14:m>
                <a:r>
                  <a:rPr lang="en-US" sz="2000" dirty="0"/>
                  <a:t> or </a:t>
                </a: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𝑁</m:t>
                        </m:r>
                      </m:sup>
                    </m:sSup>
                  </m:oMath>
                </a14:m>
                <a:endParaRPr lang="en-US" sz="2000" dirty="0"/>
              </a:p>
            </p:txBody>
          </p:sp>
        </mc:Choice>
        <mc:Fallback xmlns="">
          <p:sp>
            <p:nvSpPr>
              <p:cNvPr id="12" name="Rounded Rectangular Callout 11">
                <a:extLst>
                  <a:ext uri="{FF2B5EF4-FFF2-40B4-BE49-F238E27FC236}">
                    <a16:creationId xmlns:a16="http://schemas.microsoft.com/office/drawing/2014/main" id="{A0B1B4CA-8CC8-6544-A120-8EBD6E362D24}"/>
                  </a:ext>
                </a:extLst>
              </p:cNvPr>
              <p:cNvSpPr>
                <a:spLocks noRot="1" noChangeAspect="1" noMove="1" noResize="1" noEditPoints="1" noAdjustHandles="1" noChangeArrowheads="1" noChangeShapeType="1" noTextEdit="1"/>
              </p:cNvSpPr>
              <p:nvPr/>
            </p:nvSpPr>
            <p:spPr>
              <a:xfrm>
                <a:off x="2608431" y="2248472"/>
                <a:ext cx="2124147" cy="557784"/>
              </a:xfrm>
              <a:prstGeom prst="wedgeRoundRectCallout">
                <a:avLst>
                  <a:gd name="adj1" fmla="val -64931"/>
                  <a:gd name="adj2" fmla="val 13422"/>
                  <a:gd name="adj3" fmla="val 16667"/>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ular Callout 12">
                <a:extLst>
                  <a:ext uri="{FF2B5EF4-FFF2-40B4-BE49-F238E27FC236}">
                    <a16:creationId xmlns:a16="http://schemas.microsoft.com/office/drawing/2014/main" id="{CA53E5E9-6FDE-3648-B4CF-B76795BE1679}"/>
                  </a:ext>
                </a:extLst>
              </p:cNvPr>
              <p:cNvSpPr/>
              <p:nvPr/>
            </p:nvSpPr>
            <p:spPr>
              <a:xfrm>
                <a:off x="7774609" y="2737359"/>
                <a:ext cx="3446669" cy="557784"/>
              </a:xfrm>
              <a:prstGeom prst="wedgeRoundRectCallout">
                <a:avLst>
                  <a:gd name="adj1" fmla="val -71324"/>
                  <a:gd name="adj2" fmla="val 17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start/end of span</a:t>
                </a:r>
              </a:p>
            </p:txBody>
          </p:sp>
        </mc:Choice>
        <mc:Fallback xmlns="">
          <p:sp>
            <p:nvSpPr>
              <p:cNvPr id="13" name="Rounded Rectangular Callout 12">
                <a:extLst>
                  <a:ext uri="{FF2B5EF4-FFF2-40B4-BE49-F238E27FC236}">
                    <a16:creationId xmlns:a16="http://schemas.microsoft.com/office/drawing/2014/main" id="{CA53E5E9-6FDE-3648-B4CF-B76795BE1679}"/>
                  </a:ext>
                </a:extLst>
              </p:cNvPr>
              <p:cNvSpPr>
                <a:spLocks noRot="1" noChangeAspect="1" noMove="1" noResize="1" noEditPoints="1" noAdjustHandles="1" noChangeArrowheads="1" noChangeShapeType="1" noTextEdit="1"/>
              </p:cNvSpPr>
              <p:nvPr/>
            </p:nvSpPr>
            <p:spPr>
              <a:xfrm>
                <a:off x="7774609" y="2737359"/>
                <a:ext cx="3446669" cy="557784"/>
              </a:xfrm>
              <a:prstGeom prst="wedgeRoundRectCallout">
                <a:avLst>
                  <a:gd name="adj1" fmla="val -71324"/>
                  <a:gd name="adj2" fmla="val 17603"/>
                  <a:gd name="adj3" fmla="val 16667"/>
                </a:avLst>
              </a:prstGeom>
              <a:blipFill>
                <a:blip r:embed="rId4"/>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ular Callout 13">
                <a:extLst>
                  <a:ext uri="{FF2B5EF4-FFF2-40B4-BE49-F238E27FC236}">
                    <a16:creationId xmlns:a16="http://schemas.microsoft.com/office/drawing/2014/main" id="{C6530373-6478-6C49-950C-C0045C755388}"/>
                  </a:ext>
                </a:extLst>
              </p:cNvPr>
              <p:cNvSpPr/>
              <p:nvPr/>
            </p:nvSpPr>
            <p:spPr>
              <a:xfrm>
                <a:off x="6887266" y="3505138"/>
                <a:ext cx="2177222" cy="557784"/>
              </a:xfrm>
              <a:prstGeom prst="wedgeRoundRectCallout">
                <a:avLst>
                  <a:gd name="adj1" fmla="val -175586"/>
                  <a:gd name="adj2" fmla="val -287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token</a:t>
                </a:r>
              </a:p>
            </p:txBody>
          </p:sp>
        </mc:Choice>
        <mc:Fallback xmlns="">
          <p:sp>
            <p:nvSpPr>
              <p:cNvPr id="14" name="Rounded Rectangular Callout 13">
                <a:extLst>
                  <a:ext uri="{FF2B5EF4-FFF2-40B4-BE49-F238E27FC236}">
                    <a16:creationId xmlns:a16="http://schemas.microsoft.com/office/drawing/2014/main" id="{C6530373-6478-6C49-950C-C0045C755388}"/>
                  </a:ext>
                </a:extLst>
              </p:cNvPr>
              <p:cNvSpPr>
                <a:spLocks noRot="1" noChangeAspect="1" noMove="1" noResize="1" noEditPoints="1" noAdjustHandles="1" noChangeArrowheads="1" noChangeShapeType="1" noTextEdit="1"/>
              </p:cNvSpPr>
              <p:nvPr/>
            </p:nvSpPr>
            <p:spPr>
              <a:xfrm>
                <a:off x="6887266" y="3505138"/>
                <a:ext cx="2177222" cy="557784"/>
              </a:xfrm>
              <a:prstGeom prst="wedgeRoundRectCallout">
                <a:avLst>
                  <a:gd name="adj1" fmla="val -175586"/>
                  <a:gd name="adj2" fmla="val -28726"/>
                  <a:gd name="adj3" fmla="val 16667"/>
                </a:avLst>
              </a:prstGeom>
              <a:blipFill>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ular Callout 14">
                <a:extLst>
                  <a:ext uri="{FF2B5EF4-FFF2-40B4-BE49-F238E27FC236}">
                    <a16:creationId xmlns:a16="http://schemas.microsoft.com/office/drawing/2014/main" id="{62D386AE-389C-A049-A239-D3431C2A12AB}"/>
                  </a:ext>
                </a:extLst>
              </p:cNvPr>
              <p:cNvSpPr/>
              <p:nvPr/>
            </p:nvSpPr>
            <p:spPr>
              <a:xfrm>
                <a:off x="8153399" y="4969503"/>
                <a:ext cx="2511287" cy="457262"/>
              </a:xfrm>
              <a:prstGeom prst="wedgeRoundRectCallout">
                <a:avLst>
                  <a:gd name="adj1" fmla="val -95243"/>
                  <a:gd name="adj2" fmla="val 386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smtClean="0">
                        <a:latin typeface="Cambria Math" panose="02040503050406030204" pitchFamily="18" charset="0"/>
                      </a:rPr>
                      <m:t>𝑦</m:t>
                    </m:r>
                  </m:oMath>
                </a14:m>
                <a:r>
                  <a:rPr lang="en-US" sz="2000" dirty="0"/>
                  <a:t> for each phoneme</a:t>
                </a:r>
              </a:p>
            </p:txBody>
          </p:sp>
        </mc:Choice>
        <mc:Fallback xmlns="">
          <p:sp>
            <p:nvSpPr>
              <p:cNvPr id="15" name="Rounded Rectangular Callout 14">
                <a:extLst>
                  <a:ext uri="{FF2B5EF4-FFF2-40B4-BE49-F238E27FC236}">
                    <a16:creationId xmlns:a16="http://schemas.microsoft.com/office/drawing/2014/main" id="{62D386AE-389C-A049-A239-D3431C2A12AB}"/>
                  </a:ext>
                </a:extLst>
              </p:cNvPr>
              <p:cNvSpPr>
                <a:spLocks noRot="1" noChangeAspect="1" noMove="1" noResize="1" noEditPoints="1" noAdjustHandles="1" noChangeArrowheads="1" noChangeShapeType="1" noTextEdit="1"/>
              </p:cNvSpPr>
              <p:nvPr/>
            </p:nvSpPr>
            <p:spPr>
              <a:xfrm>
                <a:off x="8153399" y="4969503"/>
                <a:ext cx="2511287" cy="457262"/>
              </a:xfrm>
              <a:prstGeom prst="wedgeRoundRectCallout">
                <a:avLst>
                  <a:gd name="adj1" fmla="val -95243"/>
                  <a:gd name="adj2" fmla="val 38656"/>
                  <a:gd name="adj3" fmla="val 16667"/>
                </a:avLst>
              </a:prstGeom>
              <a:blipFill>
                <a:blip r:embed="rId6"/>
                <a:stretch>
                  <a:fillRect b="-15789"/>
                </a:stretch>
              </a:blipFill>
            </p:spPr>
            <p:txBody>
              <a:bodyPr/>
              <a:lstStyle/>
              <a:p>
                <a:r>
                  <a:rPr lang="en-US">
                    <a:noFill/>
                  </a:rPr>
                  <a:t> </a:t>
                </a:r>
              </a:p>
            </p:txBody>
          </p:sp>
        </mc:Fallback>
      </mc:AlternateContent>
    </p:spTree>
    <p:extLst>
      <p:ext uri="{BB962C8B-B14F-4D97-AF65-F5344CB8AC3E}">
        <p14:creationId xmlns:p14="http://schemas.microsoft.com/office/powerpoint/2010/main" val="373732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C9A35-FFDE-4D49-B839-BD40881B82D8}"/>
              </a:ext>
            </a:extLst>
          </p:cNvPr>
          <p:cNvSpPr>
            <a:spLocks noGrp="1"/>
          </p:cNvSpPr>
          <p:nvPr>
            <p:ph type="title"/>
          </p:nvPr>
        </p:nvSpPr>
        <p:spPr/>
        <p:txBody>
          <a:bodyPr/>
          <a:lstStyle/>
          <a:p>
            <a:r>
              <a:rPr lang="en-US" i="1" dirty="0" err="1"/>
              <a:t>gft</a:t>
            </a:r>
            <a:r>
              <a:rPr lang="en-US" dirty="0"/>
              <a:t> Cheat Sheet</a:t>
            </a:r>
            <a:br>
              <a:rPr lang="en-US" dirty="0"/>
            </a:br>
            <a:r>
              <a:rPr lang="en-US" sz="3200" dirty="0"/>
              <a:t>(General Fine-Tuning)</a:t>
            </a:r>
            <a:endParaRPr lang="en-US" dirty="0"/>
          </a:p>
        </p:txBody>
      </p:sp>
      <p:sp>
        <p:nvSpPr>
          <p:cNvPr id="2" name="Text Placeholder 1">
            <a:extLst>
              <a:ext uri="{FF2B5EF4-FFF2-40B4-BE49-F238E27FC236}">
                <a16:creationId xmlns:a16="http://schemas.microsoft.com/office/drawing/2014/main" id="{7D97A68D-409A-2D47-96BF-B85451049A90}"/>
              </a:ext>
            </a:extLst>
          </p:cNvPr>
          <p:cNvSpPr>
            <a:spLocks noGrp="1"/>
          </p:cNvSpPr>
          <p:nvPr>
            <p:ph type="body" idx="1"/>
          </p:nvPr>
        </p:nvSpPr>
        <p:spPr>
          <a:xfrm>
            <a:off x="839788" y="1647852"/>
            <a:ext cx="5157787" cy="449262"/>
          </a:xfrm>
        </p:spPr>
        <p:txBody>
          <a:bodyPr/>
          <a:lstStyle/>
          <a:p>
            <a:r>
              <a:rPr lang="en-US" dirty="0"/>
              <a:t>4+1 Functions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CC1E8BC-9E29-6841-A898-A1F4D853FC5B}"/>
                  </a:ext>
                </a:extLst>
              </p:cNvPr>
              <p:cNvSpPr>
                <a:spLocks noGrp="1"/>
              </p:cNvSpPr>
              <p:nvPr>
                <p:ph sz="half" idx="2"/>
              </p:nvPr>
            </p:nvSpPr>
            <p:spPr>
              <a:xfrm>
                <a:off x="839788" y="2097113"/>
                <a:ext cx="5157787" cy="4092550"/>
              </a:xfrm>
            </p:spPr>
            <p:txBody>
              <a:bodyPr>
                <a:normAutofit fontScale="70000" lnSpcReduction="20000"/>
              </a:bodyPr>
              <a:lstStyle/>
              <a:p>
                <a:pPr marL="514350" indent="-514350">
                  <a:buFont typeface="+mj-lt"/>
                  <a:buAutoNum type="arabicPeriod"/>
                </a:pPr>
                <a:r>
                  <a:rPr lang="en-US" dirty="0" err="1"/>
                  <a:t>gft_fit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𝑝𝑟𝑒</m:t>
                        </m:r>
                      </m:sub>
                    </m:sSub>
                  </m:oMath>
                </a14:m>
                <a:r>
                  <a:rPr lang="en-US" dirty="0"/>
                  <a:t> </a:t>
                </a:r>
                <a:r>
                  <a:rPr lang="en-US" dirty="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𝑝𝑜𝑠𝑡</m:t>
                        </m:r>
                      </m:sub>
                    </m:sSub>
                    <m:r>
                      <a:rPr lang="en-US" i="1">
                        <a:latin typeface="Cambria Math" panose="02040503050406030204" pitchFamily="18" charset="0"/>
                      </a:rPr>
                      <m:t> </m:t>
                    </m:r>
                  </m:oMath>
                </a14:m>
                <a:r>
                  <a:rPr lang="en-US" dirty="0"/>
                  <a:t>(fine-tuning)</a:t>
                </a:r>
              </a:p>
              <a:p>
                <a:pPr lvl="1"/>
                <a:r>
                  <a:rPr lang="en-US" dirty="0"/>
                  <a:t>4 Arguments, --</a:t>
                </a:r>
                <a:r>
                  <a:rPr lang="en-US" dirty="0" err="1"/>
                  <a:t>output_dir</a:t>
                </a:r>
                <a:r>
                  <a:rPr lang="en-US" dirty="0"/>
                  <a:t>,  --metric, --splits</a:t>
                </a:r>
              </a:p>
              <a:p>
                <a:pPr lvl="1"/>
                <a:r>
                  <a:rPr lang="en-US" dirty="0"/>
                  <a:t>(plus most </a:t>
                </a:r>
                <a:r>
                  <a:rPr lang="en-US" dirty="0" err="1"/>
                  <a:t>args</a:t>
                </a:r>
                <a:r>
                  <a:rPr lang="en-US" dirty="0"/>
                  <a:t> in most hubs)</a:t>
                </a:r>
              </a:p>
              <a:p>
                <a:pPr marL="514350" indent="-514350">
                  <a:buFont typeface="+mj-lt"/>
                  <a:buAutoNum type="arabicPeriod"/>
                </a:pPr>
                <a:r>
                  <a:rPr lang="en-US" dirty="0" err="1"/>
                  <a:t>gft_predict</a:t>
                </a:r>
                <a:r>
                  <a:rPr lang="en-US" dirty="0"/>
                  <a:t>: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ea typeface="Cambria Math" panose="02040503050406030204" pitchFamily="18" charset="0"/>
                      </a:rPr>
                      <m:t>→</m:t>
                    </m:r>
                    <m:acc>
                      <m:accPr>
                        <m:chr m:val="̂"/>
                        <m:ctrlPr>
                          <a:rPr lang="en-US" i="1" dirty="0" smtClean="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(inference)</a:t>
                </a:r>
              </a:p>
              <a:p>
                <a:pPr lvl="1"/>
                <a:r>
                  <a:rPr lang="en-US" dirty="0"/>
                  <a:t>Input: 4 Arguments (</a:t>
                </a:r>
                <a14:m>
                  <m:oMath xmlns:m="http://schemas.openxmlformats.org/officeDocument/2006/math">
                    <m:r>
                      <a:rPr lang="en-US" i="1" dirty="0">
                        <a:latin typeface="Cambria Math" panose="02040503050406030204" pitchFamily="18" charset="0"/>
                      </a:rPr>
                      <m:t>𝑥</m:t>
                    </m:r>
                  </m:oMath>
                </a14:m>
                <a:r>
                  <a:rPr lang="en-US" dirty="0"/>
                  <a:t> from data or stdin)</a:t>
                </a:r>
              </a:p>
              <a:p>
                <a:pPr lvl="1"/>
                <a:r>
                  <a:rPr lang="en-US" dirty="0"/>
                  <a:t>Output: </a:t>
                </a:r>
                <a14:m>
                  <m:oMath xmlns:m="http://schemas.openxmlformats.org/officeDocument/2006/math">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oMath>
                </a14:m>
                <a:r>
                  <a:rPr lang="en-US" dirty="0"/>
                  <a:t> for each </a:t>
                </a:r>
                <a14:m>
                  <m:oMath xmlns:m="http://schemas.openxmlformats.org/officeDocument/2006/math">
                    <m:r>
                      <a:rPr lang="en-US" i="1" dirty="0" smtClean="0">
                        <a:latin typeface="Cambria Math" panose="02040503050406030204" pitchFamily="18" charset="0"/>
                      </a:rPr>
                      <m:t>𝑥</m:t>
                    </m:r>
                  </m:oMath>
                </a14:m>
                <a:endParaRPr lang="en-US" dirty="0"/>
              </a:p>
              <a:p>
                <a:pPr marL="514350" indent="-514350">
                  <a:buFont typeface="+mj-lt"/>
                  <a:buAutoNum type="arabicPeriod"/>
                </a:pPr>
                <a:r>
                  <a:rPr lang="en-US" dirty="0" err="1"/>
                  <a:t>gft_eval</a:t>
                </a:r>
                <a:r>
                  <a:rPr lang="en-US" dirty="0"/>
                  <a:t>: Score model on dataset</a:t>
                </a:r>
              </a:p>
              <a:p>
                <a:pPr lvl="1"/>
                <a:r>
                  <a:rPr lang="en-US" dirty="0"/>
                  <a:t>Input: 4 Arguments, --split, --metric, …</a:t>
                </a:r>
              </a:p>
              <a:p>
                <a:pPr lvl="1"/>
                <a:r>
                  <a:rPr lang="en-US" dirty="0"/>
                  <a:t>Output: Score</a:t>
                </a:r>
              </a:p>
              <a:p>
                <a:pPr marL="514350" indent="-514350">
                  <a:buFont typeface="+mj-lt"/>
                  <a:buAutoNum type="arabicPeriod"/>
                </a:pPr>
                <a:r>
                  <a:rPr lang="en-US" dirty="0" err="1"/>
                  <a:t>gft_summary</a:t>
                </a:r>
                <a:r>
                  <a:rPr lang="en-US" dirty="0"/>
                  <a:t>: Find good stuff</a:t>
                </a:r>
              </a:p>
              <a:p>
                <a:pPr lvl="1"/>
                <a:r>
                  <a:rPr lang="en-US" dirty="0"/>
                  <a:t>Input: 4 Arguments </a:t>
                </a:r>
              </a:p>
              <a:p>
                <a:pPr lvl="1"/>
                <a:r>
                  <a:rPr lang="en-US" dirty="0"/>
                  <a:t>(may include: __</a:t>
                </a:r>
                <a:r>
                  <a:rPr lang="en-US" i="1" dirty="0"/>
                  <a:t>contains</a:t>
                </a:r>
                <a:r>
                  <a:rPr lang="en-US" dirty="0"/>
                  <a:t>__, __</a:t>
                </a:r>
                <a:r>
                  <a:rPr lang="en-US" i="1" dirty="0"/>
                  <a:t>infer</a:t>
                </a:r>
                <a:r>
                  <a:rPr lang="en-US" dirty="0"/>
                  <a:t>__)</a:t>
                </a:r>
              </a:p>
              <a:p>
                <a:pPr marL="514350" indent="-514350">
                  <a:buFont typeface="+mj-lt"/>
                  <a:buAutoNum type="arabicPeriod"/>
                </a:pPr>
                <a:r>
                  <a:rPr lang="en-US" dirty="0" err="1"/>
                  <a:t>gft_cat_dataset</a:t>
                </a:r>
                <a:r>
                  <a:rPr lang="en-US" dirty="0"/>
                  <a:t>: Output data to </a:t>
                </a:r>
                <a:r>
                  <a:rPr lang="en-US" i="1" dirty="0" err="1"/>
                  <a:t>stdout</a:t>
                </a:r>
                <a:endParaRPr lang="en-US" i="1" dirty="0"/>
              </a:p>
              <a:p>
                <a:pPr lvl="1"/>
                <a:r>
                  <a:rPr lang="en-US" dirty="0"/>
                  <a:t>Input: 4 Arguments (--data, --</a:t>
                </a:r>
                <a:r>
                  <a:rPr lang="en-US" dirty="0" err="1"/>
                  <a:t>eqn</a:t>
                </a:r>
                <a:r>
                  <a:rPr lang="en-US" dirty="0"/>
                  <a:t>)</a:t>
                </a:r>
              </a:p>
            </p:txBody>
          </p:sp>
        </mc:Choice>
        <mc:Fallback xmlns="">
          <p:sp>
            <p:nvSpPr>
              <p:cNvPr id="8" name="Content Placeholder 7">
                <a:extLst>
                  <a:ext uri="{FF2B5EF4-FFF2-40B4-BE49-F238E27FC236}">
                    <a16:creationId xmlns:a16="http://schemas.microsoft.com/office/drawing/2014/main" id="{8CC1E8BC-9E29-6841-A898-A1F4D853FC5B}"/>
                  </a:ext>
                </a:extLst>
              </p:cNvPr>
              <p:cNvSpPr>
                <a:spLocks noGrp="1" noRot="1" noChangeAspect="1" noMove="1" noResize="1" noEditPoints="1" noAdjustHandles="1" noChangeArrowheads="1" noChangeShapeType="1" noTextEdit="1"/>
              </p:cNvSpPr>
              <p:nvPr>
                <p:ph sz="half" idx="2"/>
              </p:nvPr>
            </p:nvSpPr>
            <p:spPr>
              <a:xfrm>
                <a:off x="839788" y="2097113"/>
                <a:ext cx="5157787" cy="4092550"/>
              </a:xfrm>
              <a:blipFill>
                <a:blip r:embed="rId2"/>
                <a:stretch>
                  <a:fillRect l="-1474" t="-2786"/>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A35E6771-B812-874D-8F18-1830AB5E29CE}"/>
              </a:ext>
            </a:extLst>
          </p:cNvPr>
          <p:cNvSpPr>
            <a:spLocks noGrp="1"/>
          </p:cNvSpPr>
          <p:nvPr>
            <p:ph type="body" sz="quarter" idx="3"/>
          </p:nvPr>
        </p:nvSpPr>
        <p:spPr>
          <a:xfrm>
            <a:off x="6172200" y="1647850"/>
            <a:ext cx="5183188" cy="449263"/>
          </a:xfrm>
        </p:spPr>
        <p:txBody>
          <a:bodyPr/>
          <a:lstStyle/>
          <a:p>
            <a:r>
              <a:rPr lang="en-US" dirty="0"/>
              <a:t>4 Arguments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6409216-0C20-284B-81B8-7F24EE5AE8AC}"/>
                  </a:ext>
                </a:extLst>
              </p:cNvPr>
              <p:cNvSpPr>
                <a:spLocks noGrp="1"/>
              </p:cNvSpPr>
              <p:nvPr>
                <p:ph sz="quarter" idx="4"/>
              </p:nvPr>
            </p:nvSpPr>
            <p:spPr>
              <a:xfrm>
                <a:off x="6172200" y="2097113"/>
                <a:ext cx="5183188" cy="4092550"/>
              </a:xfrm>
            </p:spPr>
            <p:txBody>
              <a:bodyPr>
                <a:normAutofit fontScale="70000" lnSpcReduction="20000"/>
              </a:bodyPr>
              <a:lstStyle/>
              <a:p>
                <a:pPr>
                  <a:buFont typeface="Wingdings" pitchFamily="2" charset="2"/>
                  <a:buChar char="ü"/>
                </a:pPr>
                <a:r>
                  <a:rPr lang="en-US" dirty="0">
                    <a:solidFill>
                      <a:schemeClr val="bg2">
                        <a:lumMod val="75000"/>
                      </a:schemeClr>
                    </a:solidFill>
                  </a:rPr>
                  <a:t>--data</a:t>
                </a:r>
              </a:p>
              <a:p>
                <a:pPr>
                  <a:buFont typeface="Wingdings" pitchFamily="2" charset="2"/>
                  <a:buChar char="ü"/>
                </a:pPr>
                <a:r>
                  <a:rPr lang="en-US" dirty="0">
                    <a:solidFill>
                      <a:schemeClr val="bg2">
                        <a:lumMod val="75000"/>
                      </a:schemeClr>
                    </a:solidFill>
                  </a:rPr>
                  <a:t>--model</a:t>
                </a:r>
              </a:p>
              <a:p>
                <a:pPr>
                  <a:buFont typeface="Wingdings" pitchFamily="2" charset="2"/>
                  <a:buChar char="ü"/>
                </a:pPr>
                <a:r>
                  <a:rPr lang="en-US" dirty="0">
                    <a:solidFill>
                      <a:schemeClr val="bg2">
                        <a:lumMod val="75000"/>
                      </a:schemeClr>
                    </a:solidFill>
                  </a:rPr>
                  <a:t>--</a:t>
                </a:r>
                <a:r>
                  <a:rPr lang="en-US" dirty="0" err="1">
                    <a:solidFill>
                      <a:schemeClr val="bg2">
                        <a:lumMod val="75000"/>
                      </a:schemeClr>
                    </a:solidFill>
                  </a:rPr>
                  <a:t>eqn</a:t>
                </a:r>
                <a:r>
                  <a:rPr lang="en-US" dirty="0">
                    <a:solidFill>
                      <a:schemeClr val="bg2">
                        <a:lumMod val="75000"/>
                      </a:schemeClr>
                    </a:solidFill>
                  </a:rPr>
                  <a:t>    </a:t>
                </a:r>
                <a14:m>
                  <m:oMath xmlns:m="http://schemas.openxmlformats.org/officeDocument/2006/math">
                    <m:r>
                      <a:rPr lang="en-US" b="0" i="1" smtClean="0">
                        <a:solidFill>
                          <a:schemeClr val="bg2">
                            <a:lumMod val="75000"/>
                          </a:schemeClr>
                        </a:solidFill>
                        <a:latin typeface="Cambria Math" panose="02040503050406030204" pitchFamily="18" charset="0"/>
                      </a:rPr>
                      <m:t>𝑡𝑎𝑠𝑘</m:t>
                    </m:r>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𝑦</m:t>
                    </m:r>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1</m:t>
                        </m:r>
                      </m:sub>
                    </m:sSub>
                    <m:r>
                      <a:rPr lang="en-US" b="0" i="1" smtClean="0">
                        <a:solidFill>
                          <a:schemeClr val="bg2">
                            <a:lumMod val="75000"/>
                          </a:schemeClr>
                        </a:solidFill>
                        <a:latin typeface="Cambria Math" panose="02040503050406030204" pitchFamily="18" charset="0"/>
                      </a:rPr>
                      <m:t>+</m:t>
                    </m:r>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𝑥</m:t>
                        </m:r>
                      </m:e>
                      <m:sub>
                        <m:r>
                          <a:rPr lang="en-US" b="0" i="1" smtClean="0">
                            <a:solidFill>
                              <a:schemeClr val="bg2">
                                <a:lumMod val="75000"/>
                              </a:schemeClr>
                            </a:solidFill>
                            <a:latin typeface="Cambria Math" panose="02040503050406030204" pitchFamily="18" charset="0"/>
                          </a:rPr>
                          <m:t>2</m:t>
                        </m:r>
                      </m:sub>
                    </m:sSub>
                  </m:oMath>
                </a14:m>
                <a:endParaRPr lang="en-US" dirty="0">
                  <a:solidFill>
                    <a:schemeClr val="bg2">
                      <a:lumMod val="75000"/>
                    </a:schemeClr>
                  </a:solidFill>
                </a:endParaRPr>
              </a:p>
              <a:p>
                <a:pPr>
                  <a:buFont typeface="Wingdings" pitchFamily="2" charset="2"/>
                  <a:buChar char="ü"/>
                </a:pPr>
                <a:r>
                  <a:rPr lang="en-US" b="1" dirty="0">
                    <a:solidFill>
                      <a:schemeClr val="bg2">
                        <a:lumMod val="75000"/>
                      </a:schemeClr>
                    </a:solidFill>
                  </a:rPr>
                  <a:t>--task</a:t>
                </a:r>
              </a:p>
              <a:p>
                <a:pPr marL="914400" lvl="1" indent="-457200">
                  <a:buFont typeface="+mj-lt"/>
                  <a:buAutoNum type="arabicPeriod"/>
                </a:pPr>
                <a:r>
                  <a:rPr lang="en-US" dirty="0"/>
                  <a:t>classify (text-classification)</a:t>
                </a:r>
              </a:p>
              <a:p>
                <a:pPr marL="914400" lvl="1" indent="-457200">
                  <a:buFont typeface="+mj-lt"/>
                  <a:buAutoNum type="arabicPeriod"/>
                </a:pPr>
                <a:r>
                  <a:rPr lang="en-US" dirty="0" err="1"/>
                  <a:t>classify_tokens</a:t>
                </a:r>
                <a:r>
                  <a:rPr lang="en-US" dirty="0"/>
                  <a:t> (token-classification)</a:t>
                </a:r>
              </a:p>
              <a:p>
                <a:pPr marL="914400" lvl="1" indent="-457200">
                  <a:buFont typeface="+mj-lt"/>
                  <a:buAutoNum type="arabicPeriod"/>
                </a:pPr>
                <a:r>
                  <a:rPr lang="en-US" dirty="0" err="1"/>
                  <a:t>classify_spans</a:t>
                </a:r>
                <a:r>
                  <a:rPr lang="en-US" dirty="0"/>
                  <a:t> (QA, question-answering)</a:t>
                </a:r>
              </a:p>
              <a:p>
                <a:pPr marL="914400" lvl="1" indent="-457200">
                  <a:buFont typeface="+mj-lt"/>
                  <a:buAutoNum type="arabicPeriod"/>
                </a:pPr>
                <a:r>
                  <a:rPr lang="en-US" dirty="0" err="1"/>
                  <a:t>classify_audio</a:t>
                </a:r>
                <a:r>
                  <a:rPr lang="en-US" dirty="0"/>
                  <a:t> (audio-classification)</a:t>
                </a:r>
              </a:p>
              <a:p>
                <a:pPr marL="914400" lvl="1" indent="-457200">
                  <a:buFont typeface="+mj-lt"/>
                  <a:buAutoNum type="arabicPeriod"/>
                </a:pPr>
                <a:r>
                  <a:rPr lang="en-US" dirty="0" err="1"/>
                  <a:t>classify_images</a:t>
                </a:r>
                <a:r>
                  <a:rPr lang="en-US" dirty="0"/>
                  <a:t> (image-classification)</a:t>
                </a:r>
              </a:p>
              <a:p>
                <a:pPr marL="914400" lvl="1" indent="-457200">
                  <a:buFont typeface="+mj-lt"/>
                  <a:buAutoNum type="arabicPeriod"/>
                </a:pPr>
                <a:r>
                  <a:rPr lang="en-US" dirty="0"/>
                  <a:t>regress</a:t>
                </a:r>
              </a:p>
              <a:p>
                <a:pPr marL="914400" lvl="1" indent="-457200">
                  <a:buFont typeface="+mj-lt"/>
                  <a:buAutoNum type="arabicPeriod"/>
                </a:pPr>
                <a:r>
                  <a:rPr lang="en-US" dirty="0"/>
                  <a:t>text-generation</a:t>
                </a:r>
              </a:p>
              <a:p>
                <a:pPr marL="914400" lvl="1" indent="-457200">
                  <a:buFont typeface="+mj-lt"/>
                  <a:buAutoNum type="arabicPeriod"/>
                </a:pPr>
                <a:r>
                  <a:rPr lang="en-US" dirty="0"/>
                  <a:t>MT (translation)</a:t>
                </a:r>
              </a:p>
              <a:p>
                <a:pPr marL="914400" lvl="1" indent="-457200">
                  <a:buFont typeface="+mj-lt"/>
                  <a:buAutoNum type="arabicPeriod"/>
                </a:pPr>
                <a:r>
                  <a:rPr lang="en-US" dirty="0"/>
                  <a:t>ASR (</a:t>
                </a:r>
                <a:r>
                  <a:rPr lang="en-US" dirty="0" err="1"/>
                  <a:t>ctc</a:t>
                </a:r>
                <a:r>
                  <a:rPr lang="en-US" dirty="0"/>
                  <a:t>, automatic-speech-recognition)</a:t>
                </a:r>
              </a:p>
              <a:p>
                <a:pPr marL="914400" lvl="1" indent="-457200">
                  <a:buFont typeface="+mj-lt"/>
                  <a:buAutoNum type="arabicPeriod"/>
                </a:pPr>
                <a:r>
                  <a:rPr lang="en-US" dirty="0"/>
                  <a:t>fill-mask</a:t>
                </a:r>
              </a:p>
            </p:txBody>
          </p:sp>
        </mc:Choice>
        <mc:Fallback xmlns="">
          <p:sp>
            <p:nvSpPr>
              <p:cNvPr id="9" name="Content Placeholder 8">
                <a:extLst>
                  <a:ext uri="{FF2B5EF4-FFF2-40B4-BE49-F238E27FC236}">
                    <a16:creationId xmlns:a16="http://schemas.microsoft.com/office/drawing/2014/main" id="{16409216-0C20-284B-81B8-7F24EE5AE8AC}"/>
                  </a:ext>
                </a:extLst>
              </p:cNvPr>
              <p:cNvSpPr>
                <a:spLocks noGrp="1" noRot="1" noChangeAspect="1" noMove="1" noResize="1" noEditPoints="1" noAdjustHandles="1" noChangeArrowheads="1" noChangeShapeType="1" noTextEdit="1"/>
              </p:cNvSpPr>
              <p:nvPr>
                <p:ph sz="quarter" idx="4"/>
              </p:nvPr>
            </p:nvSpPr>
            <p:spPr>
              <a:xfrm>
                <a:off x="6172200" y="2097113"/>
                <a:ext cx="5183188" cy="4092550"/>
              </a:xfrm>
              <a:blipFill>
                <a:blip r:embed="rId3"/>
                <a:stretch>
                  <a:fillRect l="-1222" t="-278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80B1808-553A-134A-8E3B-BC36E296BAB3}"/>
              </a:ext>
            </a:extLst>
          </p:cNvPr>
          <p:cNvSpPr>
            <a:spLocks noGrp="1"/>
          </p:cNvSpPr>
          <p:nvPr>
            <p:ph type="ftr" sz="quarter" idx="11"/>
          </p:nvPr>
        </p:nvSpPr>
        <p:spPr/>
        <p:txBody>
          <a:bodyPr/>
          <a:lstStyle/>
          <a:p>
            <a:r>
              <a:rPr lang="en-US"/>
              <a:t>https://github.com/kwchurch/CIKM_2023_tutorial</a:t>
            </a:r>
          </a:p>
        </p:txBody>
      </p:sp>
    </p:spTree>
    <p:extLst>
      <p:ext uri="{BB962C8B-B14F-4D97-AF65-F5344CB8AC3E}">
        <p14:creationId xmlns:p14="http://schemas.microsoft.com/office/powerpoint/2010/main" val="41353377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34DCAC-60B4-8C79-A9A7-B3F867D9CDD7}"/>
              </a:ext>
            </a:extLst>
          </p:cNvPr>
          <p:cNvSpPr>
            <a:spLocks noGrp="1"/>
          </p:cNvSpPr>
          <p:nvPr>
            <p:ph type="title"/>
          </p:nvPr>
        </p:nvSpPr>
        <p:spPr/>
        <p:txBody>
          <a:bodyPr/>
          <a:lstStyle/>
          <a:p>
            <a:r>
              <a:rPr lang="en-US" dirty="0"/>
              <a:t>Easy Conclusions: Inference (</a:t>
            </a:r>
            <a:r>
              <a:rPr lang="en-US" dirty="0">
                <a:hlinkClick r:id="rId2"/>
              </a:rPr>
              <a:t>Colab</a:t>
            </a:r>
            <a:r>
              <a:rPr lang="en-US" dirty="0"/>
              <a:t>)</a:t>
            </a:r>
            <a:br>
              <a:rPr lang="en-US" dirty="0"/>
            </a:br>
            <a:r>
              <a:rPr lang="en-US" dirty="0" err="1"/>
              <a:t>HuggingFace</a:t>
            </a:r>
            <a:r>
              <a:rPr lang="en-US" dirty="0"/>
              <a:t> Pipelines</a:t>
            </a:r>
          </a:p>
        </p:txBody>
      </p:sp>
      <p:sp>
        <p:nvSpPr>
          <p:cNvPr id="8" name="Content Placeholder 7">
            <a:extLst>
              <a:ext uri="{FF2B5EF4-FFF2-40B4-BE49-F238E27FC236}">
                <a16:creationId xmlns:a16="http://schemas.microsoft.com/office/drawing/2014/main" id="{CA5B3D33-EA2A-F170-8CF6-E105AF04B62B}"/>
              </a:ext>
            </a:extLst>
          </p:cNvPr>
          <p:cNvSpPr>
            <a:spLocks noGrp="1"/>
          </p:cNvSpPr>
          <p:nvPr>
            <p:ph sz="half" idx="1"/>
          </p:nvPr>
        </p:nvSpPr>
        <p:spPr/>
        <p:txBody>
          <a:bodyPr>
            <a:normAutofit/>
          </a:bodyPr>
          <a:lstStyle/>
          <a:p>
            <a:pPr algn="l"/>
            <a:r>
              <a:rPr lang="en-US" b="0" i="0" dirty="0">
                <a:solidFill>
                  <a:srgbClr val="212121"/>
                </a:solidFill>
                <a:effectLst/>
                <a:latin typeface="Roboto" panose="02000000000000000000" pitchFamily="2" charset="0"/>
              </a:rPr>
              <a:t>See </a:t>
            </a:r>
            <a:r>
              <a:rPr lang="en-US" b="0" i="0" dirty="0">
                <a:solidFill>
                  <a:srgbClr val="212121"/>
                </a:solidFill>
                <a:effectLst/>
                <a:latin typeface="Roboto" panose="02000000000000000000" pitchFamily="2" charset="0"/>
                <a:hlinkClick r:id="rId3"/>
              </a:rPr>
              <a:t>here</a:t>
            </a:r>
            <a:r>
              <a:rPr lang="en-US" b="0" i="0" dirty="0">
                <a:solidFill>
                  <a:srgbClr val="212121"/>
                </a:solidFill>
                <a:effectLst/>
                <a:latin typeface="Roboto" panose="02000000000000000000" pitchFamily="2" charset="0"/>
              </a:rPr>
              <a:t> for a list of currently supported tasks</a:t>
            </a:r>
          </a:p>
          <a:p>
            <a:pPr lvl="1"/>
            <a:r>
              <a:rPr lang="en-US" b="0" i="0" dirty="0">
                <a:solidFill>
                  <a:srgbClr val="212121"/>
                </a:solidFill>
                <a:effectLst/>
                <a:latin typeface="Roboto" panose="02000000000000000000" pitchFamily="2" charset="0"/>
              </a:rPr>
              <a:t>machine learning: </a:t>
            </a:r>
          </a:p>
          <a:p>
            <a:pPr lvl="2"/>
            <a:r>
              <a:rPr lang="en-US" b="0" i="0" dirty="0">
                <a:solidFill>
                  <a:srgbClr val="212121"/>
                </a:solidFill>
                <a:effectLst/>
                <a:latin typeface="Roboto" panose="02000000000000000000" pitchFamily="2" charset="0"/>
              </a:rPr>
              <a:t>classification, regression, </a:t>
            </a:r>
          </a:p>
          <a:p>
            <a:pPr lvl="2"/>
            <a:r>
              <a:rPr lang="en-US" b="0" i="0" dirty="0">
                <a:solidFill>
                  <a:srgbClr val="212121"/>
                </a:solidFill>
                <a:effectLst/>
                <a:latin typeface="Roboto" panose="02000000000000000000" pitchFamily="2" charset="0"/>
              </a:rPr>
              <a:t>token classification, </a:t>
            </a:r>
          </a:p>
          <a:p>
            <a:pPr lvl="2"/>
            <a:r>
              <a:rPr lang="en-US" b="0" i="0" dirty="0">
                <a:solidFill>
                  <a:srgbClr val="212121"/>
                </a:solidFill>
                <a:effectLst/>
                <a:latin typeface="Roboto" panose="02000000000000000000" pitchFamily="2" charset="0"/>
              </a:rPr>
              <a:t>classify spans (Q&amp;A), fill mask</a:t>
            </a:r>
          </a:p>
          <a:p>
            <a:pPr lvl="1"/>
            <a:r>
              <a:rPr lang="en-US" b="0" i="0" dirty="0">
                <a:solidFill>
                  <a:srgbClr val="212121"/>
                </a:solidFill>
                <a:effectLst/>
                <a:latin typeface="Roboto" panose="02000000000000000000" pitchFamily="2" charset="0"/>
              </a:rPr>
              <a:t>speech: </a:t>
            </a:r>
          </a:p>
          <a:p>
            <a:pPr lvl="2"/>
            <a:r>
              <a:rPr lang="en-US" b="0" i="0" dirty="0">
                <a:solidFill>
                  <a:srgbClr val="212121"/>
                </a:solidFill>
                <a:effectLst/>
                <a:latin typeface="Roboto" panose="02000000000000000000" pitchFamily="2" charset="0"/>
              </a:rPr>
              <a:t>speech-to-text (automatic speech recognition (ASR)), </a:t>
            </a:r>
          </a:p>
          <a:p>
            <a:pPr lvl="2"/>
            <a:r>
              <a:rPr lang="en-US" b="0" i="0" dirty="0">
                <a:solidFill>
                  <a:srgbClr val="212121"/>
                </a:solidFill>
                <a:effectLst/>
                <a:latin typeface="Roboto" panose="02000000000000000000" pitchFamily="2" charset="0"/>
              </a:rPr>
              <a:t>text-to-speech (speech synthesis)</a:t>
            </a:r>
          </a:p>
          <a:p>
            <a:pPr lvl="2"/>
            <a:r>
              <a:rPr lang="en-US" b="0" i="0" dirty="0">
                <a:solidFill>
                  <a:srgbClr val="212121"/>
                </a:solidFill>
                <a:effectLst/>
                <a:latin typeface="Roboto" panose="02000000000000000000" pitchFamily="2" charset="0"/>
              </a:rPr>
              <a:t>audio classification</a:t>
            </a:r>
          </a:p>
        </p:txBody>
      </p:sp>
      <p:sp>
        <p:nvSpPr>
          <p:cNvPr id="9" name="Content Placeholder 8">
            <a:extLst>
              <a:ext uri="{FF2B5EF4-FFF2-40B4-BE49-F238E27FC236}">
                <a16:creationId xmlns:a16="http://schemas.microsoft.com/office/drawing/2014/main" id="{CF67E1F6-270C-2AEE-A493-AB4B43F5FEC4}"/>
              </a:ext>
            </a:extLst>
          </p:cNvPr>
          <p:cNvSpPr>
            <a:spLocks noGrp="1"/>
          </p:cNvSpPr>
          <p:nvPr>
            <p:ph sz="half" idx="2"/>
          </p:nvPr>
        </p:nvSpPr>
        <p:spPr/>
        <p:txBody>
          <a:bodyPr>
            <a:normAutofit/>
          </a:bodyPr>
          <a:lstStyle/>
          <a:p>
            <a:pPr lvl="1"/>
            <a:r>
              <a:rPr lang="en-US" b="0" i="0" dirty="0">
                <a:solidFill>
                  <a:srgbClr val="212121"/>
                </a:solidFill>
                <a:effectLst/>
                <a:latin typeface="Roboto" panose="02000000000000000000" pitchFamily="2" charset="0"/>
              </a:rPr>
              <a:t>vision: </a:t>
            </a:r>
          </a:p>
          <a:p>
            <a:pPr lvl="2"/>
            <a:r>
              <a:rPr lang="en-US" b="0" i="0" dirty="0">
                <a:solidFill>
                  <a:srgbClr val="212121"/>
                </a:solidFill>
                <a:effectLst/>
                <a:latin typeface="Roboto" panose="02000000000000000000" pitchFamily="2" charset="0"/>
              </a:rPr>
              <a:t>image classification, video classification, image segmentation, image to text, visual question answering</a:t>
            </a:r>
          </a:p>
          <a:p>
            <a:pPr lvl="1"/>
            <a:r>
              <a:rPr lang="en-US" b="0" i="0" dirty="0">
                <a:solidFill>
                  <a:srgbClr val="212121"/>
                </a:solidFill>
                <a:effectLst/>
                <a:latin typeface="Roboto" panose="02000000000000000000" pitchFamily="2" charset="0"/>
              </a:rPr>
              <a:t>natural language: </a:t>
            </a:r>
          </a:p>
          <a:p>
            <a:pPr lvl="2"/>
            <a:r>
              <a:rPr lang="en-US" b="0" i="0" dirty="0">
                <a:solidFill>
                  <a:srgbClr val="212121"/>
                </a:solidFill>
                <a:effectLst/>
                <a:latin typeface="Roboto" panose="02000000000000000000" pitchFamily="2" charset="0"/>
              </a:rPr>
              <a:t>text classification</a:t>
            </a:r>
          </a:p>
          <a:p>
            <a:pPr lvl="2"/>
            <a:r>
              <a:rPr lang="en-US" b="0" i="0" dirty="0">
                <a:solidFill>
                  <a:srgbClr val="212121"/>
                </a:solidFill>
                <a:effectLst/>
                <a:latin typeface="Roboto" panose="02000000000000000000" pitchFamily="2" charset="0"/>
              </a:rPr>
              <a:t>question answering</a:t>
            </a:r>
          </a:p>
          <a:p>
            <a:pPr lvl="2"/>
            <a:r>
              <a:rPr lang="en-US" b="0" i="0" dirty="0">
                <a:solidFill>
                  <a:srgbClr val="212121"/>
                </a:solidFill>
                <a:effectLst/>
                <a:latin typeface="Roboto" panose="02000000000000000000" pitchFamily="2" charset="0"/>
              </a:rPr>
              <a:t>fill mask (Cloze task)</a:t>
            </a:r>
          </a:p>
          <a:p>
            <a:pPr lvl="2"/>
            <a:r>
              <a:rPr lang="en-US" dirty="0">
                <a:solidFill>
                  <a:srgbClr val="212121"/>
                </a:solidFill>
                <a:latin typeface="Roboto" panose="02000000000000000000" pitchFamily="2" charset="0"/>
              </a:rPr>
              <a:t>machine </a:t>
            </a:r>
            <a:r>
              <a:rPr lang="en-US" b="0" i="0" dirty="0">
                <a:solidFill>
                  <a:srgbClr val="212121"/>
                </a:solidFill>
                <a:effectLst/>
                <a:latin typeface="Roboto" panose="02000000000000000000" pitchFamily="2" charset="0"/>
              </a:rPr>
              <a:t>translation (MT)</a:t>
            </a:r>
          </a:p>
          <a:p>
            <a:pPr lvl="2"/>
            <a:r>
              <a:rPr lang="en-US" dirty="0">
                <a:solidFill>
                  <a:srgbClr val="212121"/>
                </a:solidFill>
                <a:latin typeface="Roboto" panose="02000000000000000000" pitchFamily="2" charset="0"/>
              </a:rPr>
              <a:t>feature extraction</a:t>
            </a:r>
            <a:endParaRPr lang="en-US" b="0" i="0" dirty="0">
              <a:solidFill>
                <a:srgbClr val="212121"/>
              </a:solidFill>
              <a:effectLst/>
              <a:latin typeface="Roboto" panose="02000000000000000000" pitchFamily="2" charset="0"/>
            </a:endParaRPr>
          </a:p>
        </p:txBody>
      </p:sp>
      <p:sp>
        <p:nvSpPr>
          <p:cNvPr id="5" name="Date Placeholder 4">
            <a:extLst>
              <a:ext uri="{FF2B5EF4-FFF2-40B4-BE49-F238E27FC236}">
                <a16:creationId xmlns:a16="http://schemas.microsoft.com/office/drawing/2014/main" id="{8E35DBEF-EC08-D620-5660-E11AF328BF26}"/>
              </a:ext>
            </a:extLst>
          </p:cNvPr>
          <p:cNvSpPr>
            <a:spLocks noGrp="1"/>
          </p:cNvSpPr>
          <p:nvPr>
            <p:ph type="dt" sz="half" idx="10"/>
          </p:nvPr>
        </p:nvSpPr>
        <p:spPr/>
        <p:txBody>
          <a:bodyPr/>
          <a:lstStyle/>
          <a:p>
            <a:r>
              <a:rPr lang="en-US"/>
              <a:t>10/12/2023</a:t>
            </a:r>
          </a:p>
        </p:txBody>
      </p:sp>
      <p:sp>
        <p:nvSpPr>
          <p:cNvPr id="6" name="Slide Number Placeholder 5">
            <a:extLst>
              <a:ext uri="{FF2B5EF4-FFF2-40B4-BE49-F238E27FC236}">
                <a16:creationId xmlns:a16="http://schemas.microsoft.com/office/drawing/2014/main" id="{473C265B-A15C-6431-C7D3-02BF9CA149CB}"/>
              </a:ext>
            </a:extLst>
          </p:cNvPr>
          <p:cNvSpPr>
            <a:spLocks noGrp="1"/>
          </p:cNvSpPr>
          <p:nvPr>
            <p:ph type="sldNum" sz="quarter" idx="12"/>
          </p:nvPr>
        </p:nvSpPr>
        <p:spPr/>
        <p:txBody>
          <a:bodyPr/>
          <a:lstStyle/>
          <a:p>
            <a:fld id="{9A3E5643-D884-694F-ADCB-3F4DA390586C}" type="slidenum">
              <a:rPr lang="en-US" smtClean="0"/>
              <a:t>54</a:t>
            </a:fld>
            <a:endParaRPr lang="en-US"/>
          </a:p>
        </p:txBody>
      </p:sp>
      <p:pic>
        <p:nvPicPr>
          <p:cNvPr id="12" name="Picture 11">
            <a:extLst>
              <a:ext uri="{FF2B5EF4-FFF2-40B4-BE49-F238E27FC236}">
                <a16:creationId xmlns:a16="http://schemas.microsoft.com/office/drawing/2014/main" id="{093873C0-C2C2-FD25-4A10-5F71DED7676C}"/>
              </a:ext>
            </a:extLst>
          </p:cNvPr>
          <p:cNvPicPr>
            <a:picLocks noChangeAspect="1"/>
          </p:cNvPicPr>
          <p:nvPr/>
        </p:nvPicPr>
        <p:blipFill>
          <a:blip r:embed="rId4"/>
          <a:stretch>
            <a:fillRect/>
          </a:stretch>
        </p:blipFill>
        <p:spPr>
          <a:xfrm>
            <a:off x="10344516" y="88260"/>
            <a:ext cx="1767745" cy="1767745"/>
          </a:xfrm>
          <a:prstGeom prst="rect">
            <a:avLst/>
          </a:prstGeom>
        </p:spPr>
      </p:pic>
    </p:spTree>
    <p:extLst>
      <p:ext uri="{BB962C8B-B14F-4D97-AF65-F5344CB8AC3E}">
        <p14:creationId xmlns:p14="http://schemas.microsoft.com/office/powerpoint/2010/main" val="180701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691C-0F15-A200-AAF8-7F9678361D96}"/>
              </a:ext>
            </a:extLst>
          </p:cNvPr>
          <p:cNvSpPr>
            <a:spLocks noGrp="1"/>
          </p:cNvSpPr>
          <p:nvPr>
            <p:ph type="title"/>
          </p:nvPr>
        </p:nvSpPr>
        <p:spPr/>
        <p:txBody>
          <a:bodyPr/>
          <a:lstStyle/>
          <a:p>
            <a:r>
              <a:rPr lang="en-US" dirty="0"/>
              <a:t>Prompt structure</a:t>
            </a:r>
          </a:p>
        </p:txBody>
      </p:sp>
      <p:sp>
        <p:nvSpPr>
          <p:cNvPr id="3" name="Content Placeholder 2">
            <a:extLst>
              <a:ext uri="{FF2B5EF4-FFF2-40B4-BE49-F238E27FC236}">
                <a16:creationId xmlns:a16="http://schemas.microsoft.com/office/drawing/2014/main" id="{752CBF9E-1530-F071-95A5-BE0296B666A2}"/>
              </a:ext>
            </a:extLst>
          </p:cNvPr>
          <p:cNvSpPr>
            <a:spLocks noGrp="1"/>
          </p:cNvSpPr>
          <p:nvPr>
            <p:ph idx="1"/>
          </p:nvPr>
        </p:nvSpPr>
        <p:spPr/>
        <p:txBody>
          <a:bodyPr>
            <a:normAutofit/>
          </a:bodyPr>
          <a:lstStyle/>
          <a:p>
            <a:r>
              <a:rPr lang="en-US" dirty="0"/>
              <a:t>Relevance evaluation task</a:t>
            </a:r>
          </a:p>
          <a:p>
            <a:r>
              <a:rPr lang="en-US" dirty="0"/>
              <a:t>Task instructions</a:t>
            </a:r>
          </a:p>
          <a:p>
            <a:pPr lvl="1"/>
            <a:r>
              <a:rPr lang="en-US" dirty="0"/>
              <a:t>You are a search quality rater evaluating relevance of web pages</a:t>
            </a:r>
          </a:p>
          <a:p>
            <a:r>
              <a:rPr lang="en-US" dirty="0"/>
              <a:t>Query-document pair to be labelled</a:t>
            </a:r>
          </a:p>
          <a:p>
            <a:pPr lvl="1"/>
            <a:r>
              <a:rPr lang="en-US" dirty="0"/>
              <a:t>Query {query}</a:t>
            </a:r>
          </a:p>
          <a:p>
            <a:pPr lvl="1"/>
            <a:r>
              <a:rPr lang="en-US" dirty="0"/>
              <a:t>Document {document}</a:t>
            </a:r>
          </a:p>
          <a:p>
            <a:pPr lvl="1"/>
            <a:r>
              <a:rPr lang="en-US" dirty="0"/>
              <a:t>Relevant?</a:t>
            </a:r>
          </a:p>
          <a:p>
            <a:r>
              <a:rPr lang="en-US" dirty="0"/>
              <a:t>Re-state the task</a:t>
            </a:r>
          </a:p>
          <a:p>
            <a:r>
              <a:rPr lang="en-US" dirty="0"/>
              <a:t>Output format</a:t>
            </a:r>
          </a:p>
        </p:txBody>
      </p:sp>
    </p:spTree>
    <p:extLst>
      <p:ext uri="{BB962C8B-B14F-4D97-AF65-F5344CB8AC3E}">
        <p14:creationId xmlns:p14="http://schemas.microsoft.com/office/powerpoint/2010/main" val="4070201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A1405-6E65-BAAA-E8D9-4FEF920C335C}"/>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579FF4D9-2D2F-2EAD-1A8A-28EEA4686BAB}"/>
              </a:ext>
            </a:extLst>
          </p:cNvPr>
          <p:cNvSpPr>
            <a:spLocks noGrp="1"/>
          </p:cNvSpPr>
          <p:nvPr>
            <p:ph idx="1"/>
          </p:nvPr>
        </p:nvSpPr>
        <p:spPr/>
        <p:txBody>
          <a:bodyPr/>
          <a:lstStyle/>
          <a:p>
            <a:r>
              <a:rPr lang="en-US" dirty="0"/>
              <a:t>Add tables/charts from a couple of papers</a:t>
            </a:r>
          </a:p>
        </p:txBody>
      </p:sp>
    </p:spTree>
    <p:extLst>
      <p:ext uri="{BB962C8B-B14F-4D97-AF65-F5344CB8AC3E}">
        <p14:creationId xmlns:p14="http://schemas.microsoft.com/office/powerpoint/2010/main" val="2501428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1DCD-0837-99C6-ECDD-AEDC8BFE8FA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6634734-331B-43DC-98E5-08EB860A10FA}"/>
              </a:ext>
            </a:extLst>
          </p:cNvPr>
          <p:cNvSpPr>
            <a:spLocks noGrp="1"/>
          </p:cNvSpPr>
          <p:nvPr>
            <p:ph idx="1"/>
          </p:nvPr>
        </p:nvSpPr>
        <p:spPr/>
        <p:txBody>
          <a:bodyPr/>
          <a:lstStyle/>
          <a:p>
            <a:r>
              <a:rPr lang="en-US" dirty="0"/>
              <a:t>In favor</a:t>
            </a:r>
          </a:p>
          <a:p>
            <a:pPr lvl="1"/>
            <a:r>
              <a:rPr lang="en-US" dirty="0"/>
              <a:t>LLMs are able to produce an explanation</a:t>
            </a:r>
          </a:p>
          <a:p>
            <a:pPr lvl="1"/>
            <a:r>
              <a:rPr lang="en-US" dirty="0"/>
              <a:t>This could be used to assist humans in relevance judgements</a:t>
            </a:r>
          </a:p>
          <a:p>
            <a:r>
              <a:rPr lang="en-US" dirty="0"/>
              <a:t>Against</a:t>
            </a:r>
          </a:p>
          <a:p>
            <a:pPr lvl="1"/>
            <a:r>
              <a:rPr lang="en-US" dirty="0"/>
              <a:t>LLMs are not users</a:t>
            </a:r>
          </a:p>
          <a:p>
            <a:pPr lvl="1"/>
            <a:r>
              <a:rPr lang="en-US" dirty="0"/>
              <a:t>IR is about relevance to an information need</a:t>
            </a:r>
          </a:p>
          <a:p>
            <a:pPr lvl="1"/>
            <a:r>
              <a:rPr lang="en-US" dirty="0"/>
              <a:t>No proof that evaluation by LLM has any relationship to reality</a:t>
            </a:r>
          </a:p>
          <a:p>
            <a:pPr lvl="1"/>
            <a:endParaRPr lang="en-US" dirty="0"/>
          </a:p>
          <a:p>
            <a:endParaRPr lang="en-US" dirty="0"/>
          </a:p>
        </p:txBody>
      </p:sp>
    </p:spTree>
    <p:extLst>
      <p:ext uri="{BB962C8B-B14F-4D97-AF65-F5344CB8AC3E}">
        <p14:creationId xmlns:p14="http://schemas.microsoft.com/office/powerpoint/2010/main" val="2336690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20AB-8CAD-2243-3425-6F40AB9005D1}"/>
              </a:ext>
            </a:extLst>
          </p:cNvPr>
          <p:cNvSpPr>
            <a:spLocks noGrp="1"/>
          </p:cNvSpPr>
          <p:nvPr>
            <p:ph type="title"/>
          </p:nvPr>
        </p:nvSpPr>
        <p:spPr/>
        <p:txBody>
          <a:bodyPr/>
          <a:lstStyle/>
          <a:p>
            <a:r>
              <a:rPr lang="en-US" dirty="0"/>
              <a:t>The main process is unchanged </a:t>
            </a:r>
          </a:p>
        </p:txBody>
      </p:sp>
      <p:sp>
        <p:nvSpPr>
          <p:cNvPr id="3" name="Content Placeholder 2">
            <a:extLst>
              <a:ext uri="{FF2B5EF4-FFF2-40B4-BE49-F238E27FC236}">
                <a16:creationId xmlns:a16="http://schemas.microsoft.com/office/drawing/2014/main" id="{8BD8132A-22A1-5EA5-B845-0196957274E5}"/>
              </a:ext>
            </a:extLst>
          </p:cNvPr>
          <p:cNvSpPr>
            <a:spLocks noGrp="1"/>
          </p:cNvSpPr>
          <p:nvPr>
            <p:ph idx="1"/>
          </p:nvPr>
        </p:nvSpPr>
        <p:spPr/>
        <p:txBody>
          <a:bodyPr/>
          <a:lstStyle/>
          <a:p>
            <a:r>
              <a:rPr lang="en-US" dirty="0"/>
              <a:t>Regardless if labeling is done by machines or humans</a:t>
            </a:r>
          </a:p>
          <a:p>
            <a:r>
              <a:rPr lang="en-US" dirty="0"/>
              <a:t>Three main components</a:t>
            </a:r>
          </a:p>
          <a:p>
            <a:pPr lvl="1"/>
            <a:r>
              <a:rPr lang="en-US" dirty="0"/>
              <a:t>Task design</a:t>
            </a:r>
          </a:p>
          <a:p>
            <a:pPr lvl="2"/>
            <a:r>
              <a:rPr lang="en-US" dirty="0"/>
              <a:t>HIT or prompt engineering</a:t>
            </a:r>
          </a:p>
          <a:p>
            <a:pPr lvl="1"/>
            <a:r>
              <a:rPr lang="en-US" dirty="0"/>
              <a:t>Data</a:t>
            </a:r>
          </a:p>
          <a:p>
            <a:pPr lvl="1"/>
            <a:r>
              <a:rPr lang="en-US" dirty="0"/>
              <a:t>Crowd</a:t>
            </a:r>
          </a:p>
          <a:p>
            <a:pPr lvl="2"/>
            <a:r>
              <a:rPr lang="en-US" dirty="0"/>
              <a:t>Human-based crowd or LLM-based crowd</a:t>
            </a:r>
          </a:p>
          <a:p>
            <a:r>
              <a:rPr lang="en-US" dirty="0"/>
              <a:t>Quality control</a:t>
            </a:r>
          </a:p>
          <a:p>
            <a:r>
              <a:rPr lang="en-US" dirty="0"/>
              <a:t>Debugging</a:t>
            </a:r>
          </a:p>
          <a:p>
            <a:pPr lvl="1"/>
            <a:endParaRPr lang="en-US" dirty="0"/>
          </a:p>
        </p:txBody>
      </p:sp>
    </p:spTree>
    <p:extLst>
      <p:ext uri="{BB962C8B-B14F-4D97-AF65-F5344CB8AC3E}">
        <p14:creationId xmlns:p14="http://schemas.microsoft.com/office/powerpoint/2010/main" val="15329941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5151</TotalTime>
  <Words>3178</Words>
  <Application>Microsoft Macintosh PowerPoint</Application>
  <PresentationFormat>Widescreen</PresentationFormat>
  <Paragraphs>622</Paragraphs>
  <Slides>54</Slides>
  <Notes>5</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Arial</vt:lpstr>
      <vt:lpstr>Calibri</vt:lpstr>
      <vt:lpstr>Calibri Light</vt:lpstr>
      <vt:lpstr>Cambria Math</vt:lpstr>
      <vt:lpstr>Courier New</vt:lpstr>
      <vt:lpstr>Menlo</vt:lpstr>
      <vt:lpstr>Roboto</vt:lpstr>
      <vt:lpstr>Segoe UI</vt:lpstr>
      <vt:lpstr>Wingdings</vt:lpstr>
      <vt:lpstr>Office Theme</vt:lpstr>
      <vt:lpstr>The Easy,  the Hard  and the Ugly</vt:lpstr>
      <vt:lpstr>Easy: Outline</vt:lpstr>
      <vt:lpstr>Easy: If you are a Researcher/Practioner</vt:lpstr>
      <vt:lpstr>Resources</vt:lpstr>
      <vt:lpstr>Prompt Engineering</vt:lpstr>
      <vt:lpstr>Prompt structure</vt:lpstr>
      <vt:lpstr>Results</vt:lpstr>
      <vt:lpstr>Discussion</vt:lpstr>
      <vt:lpstr>The main process is unchanged </vt:lpstr>
      <vt:lpstr>Standard 3-Step Recipe</vt:lpstr>
      <vt:lpstr>Standard 3-Step Recipe</vt:lpstr>
      <vt:lpstr>Hard:  Pre-Training Large Language Models (LLMs)</vt:lpstr>
      <vt:lpstr>Standard 3-Step Recipe</vt:lpstr>
      <vt:lpstr>Inference (predict)</vt:lpstr>
      <vt:lpstr>Easy: Inference (Colab) HuggingFace Pipelines</vt:lpstr>
      <vt:lpstr>“Easy Inference”</vt:lpstr>
      <vt:lpstr>Test of time: Inference is cool (for now)</vt:lpstr>
      <vt:lpstr>Test of time: Inference is cool (for now) Will you still love me when I’m Sixty Four?</vt:lpstr>
      <vt:lpstr>PowerPoint Presentation</vt:lpstr>
      <vt:lpstr>Input: I love you Output: Depends on Model (among other things)</vt:lpstr>
      <vt:lpstr>Many of these models produce reasonable results</vt:lpstr>
      <vt:lpstr>But…</vt:lpstr>
      <vt:lpstr>What is a label?</vt:lpstr>
      <vt:lpstr>Ugly: Challenges for Classification</vt:lpstr>
      <vt:lpstr>Another Example of Inference: Machine Translation (MT)</vt:lpstr>
      <vt:lpstr>Back Translation</vt:lpstr>
      <vt:lpstr>Back Translation of Synonyms</vt:lpstr>
      <vt:lpstr>Fill Mask (Cloze Task)</vt:lpstr>
      <vt:lpstr>More Inference Tasks: Classification, Fill Mask, … echo … | gft_predict –task fill-mask</vt:lpstr>
      <vt:lpstr>Lots of History: Fill-mask, Cloze Task, Entropy</vt:lpstr>
      <vt:lpstr>Guess the missing word in a cliché (from “Emerging trends: Deep nets for poets”) </vt:lpstr>
      <vt:lpstr>Autocomplete ≠ Fill-Mask</vt:lpstr>
      <vt:lpstr>Massive Growth  Mistaken Impression that everything is new (and there is no history)</vt:lpstr>
      <vt:lpstr>Fine-Tuning (fit) in GFT f_pre+data → f_post </vt:lpstr>
      <vt:lpstr> </vt:lpstr>
      <vt:lpstr>Fine-Tuning (Fit) in R (Statistics Package)</vt:lpstr>
      <vt:lpstr>Datasets Example: Cars</vt:lpstr>
      <vt:lpstr>Example of Datasets in HuggingFace https://huggingface.co/datasets/dair-ai/emotion</vt:lpstr>
      <vt:lpstr>Emotion  GLUE (Cola) https://huggingface.co/datasets/glue/viewer/cola/train </vt:lpstr>
      <vt:lpstr>glm (General Linear Models) in R (and Sklearn)</vt:lpstr>
      <vt:lpstr>Emotion Dataset classify:label~text</vt:lpstr>
      <vt:lpstr>Fine-Tuning (fit): Numerous Use Cases f_pre+data → f_post </vt:lpstr>
      <vt:lpstr>GLUE Subsets</vt:lpstr>
      <vt:lpstr>GFT Program for COLA</vt:lpstr>
      <vt:lpstr>Simple Equations Cover Many Cases of Interest GLUE: A Popular Benchmark</vt:lpstr>
      <vt:lpstr>Equation Keywords ≈ Pipeline Tasks</vt:lpstr>
      <vt:lpstr>gft Cheat Sheet (General Fine-Tuning)</vt:lpstr>
      <vt:lpstr>Regression in R: Summarize (almost) anything </vt:lpstr>
      <vt:lpstr>Regression in R: Summarize (almost) anything </vt:lpstr>
      <vt:lpstr>Regression in R: Summarize (almost) anything </vt:lpstr>
      <vt:lpstr>gft_summary</vt:lpstr>
      <vt:lpstr>Tasks</vt:lpstr>
      <vt:lpstr>gft Cheat Sheet (General Fine-Tuning)</vt:lpstr>
      <vt:lpstr>Easy Conclusions: Inference (Colab) HuggingFace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Church</dc:creator>
  <cp:lastModifiedBy>Kenneth Church</cp:lastModifiedBy>
  <cp:revision>40</cp:revision>
  <dcterms:created xsi:type="dcterms:W3CDTF">2023-08-31T19:51:53Z</dcterms:created>
  <dcterms:modified xsi:type="dcterms:W3CDTF">2023-10-18T15:07:48Z</dcterms:modified>
</cp:coreProperties>
</file>